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sldIdLst>
    <p:sldId id="256" r:id="rId2"/>
    <p:sldId id="257" r:id="rId3"/>
    <p:sldId id="258" r:id="rId4"/>
    <p:sldId id="261" r:id="rId5"/>
    <p:sldId id="259" r:id="rId6"/>
    <p:sldId id="268" r:id="rId7"/>
    <p:sldId id="262" r:id="rId8"/>
    <p:sldId id="300" r:id="rId9"/>
    <p:sldId id="260" r:id="rId10"/>
    <p:sldId id="298" r:id="rId11"/>
    <p:sldId id="299" r:id="rId12"/>
    <p:sldId id="263" r:id="rId13"/>
    <p:sldId id="264" r:id="rId14"/>
    <p:sldId id="267" r:id="rId15"/>
    <p:sldId id="296" r:id="rId16"/>
    <p:sldId id="265" r:id="rId17"/>
    <p:sldId id="266" r:id="rId18"/>
    <p:sldId id="269" r:id="rId19"/>
    <p:sldId id="270" r:id="rId20"/>
    <p:sldId id="271" r:id="rId21"/>
    <p:sldId id="272" r:id="rId22"/>
    <p:sldId id="274" r:id="rId23"/>
    <p:sldId id="273" r:id="rId24"/>
    <p:sldId id="275" r:id="rId25"/>
    <p:sldId id="276" r:id="rId26"/>
    <p:sldId id="297" r:id="rId27"/>
    <p:sldId id="278" r:id="rId28"/>
    <p:sldId id="280" r:id="rId29"/>
    <p:sldId id="277" r:id="rId30"/>
    <p:sldId id="279" r:id="rId31"/>
    <p:sldId id="281" r:id="rId32"/>
    <p:sldId id="282" r:id="rId33"/>
    <p:sldId id="295" r:id="rId34"/>
    <p:sldId id="283" r:id="rId35"/>
    <p:sldId id="284" r:id="rId36"/>
    <p:sldId id="29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3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FC4845F-8200-4847-BA51-66FB2A9F413F}">
          <p14:sldIdLst>
            <p14:sldId id="256"/>
            <p14:sldId id="257"/>
            <p14:sldId id="258"/>
            <p14:sldId id="261"/>
            <p14:sldId id="259"/>
            <p14:sldId id="268"/>
            <p14:sldId id="262"/>
            <p14:sldId id="300"/>
            <p14:sldId id="260"/>
            <p14:sldId id="298"/>
            <p14:sldId id="299"/>
            <p14:sldId id="263"/>
            <p14:sldId id="264"/>
            <p14:sldId id="267"/>
            <p14:sldId id="296"/>
            <p14:sldId id="265"/>
            <p14:sldId id="266"/>
            <p14:sldId id="269"/>
            <p14:sldId id="270"/>
            <p14:sldId id="271"/>
            <p14:sldId id="272"/>
            <p14:sldId id="274"/>
            <p14:sldId id="273"/>
            <p14:sldId id="275"/>
            <p14:sldId id="276"/>
            <p14:sldId id="297"/>
            <p14:sldId id="278"/>
            <p14:sldId id="280"/>
            <p14:sldId id="277"/>
            <p14:sldId id="279"/>
            <p14:sldId id="281"/>
            <p14:sldId id="282"/>
          </p14:sldIdLst>
        </p14:section>
        <p14:section name="Untitled Section" id="{24E9D6D3-6331-C44D-A3EF-D32B9AD311D5}">
          <p14:sldIdLst>
            <p14:sldId id="295"/>
            <p14:sldId id="283"/>
            <p14:sldId id="284"/>
            <p14:sldId id="294"/>
            <p14:sldId id="285"/>
            <p14:sldId id="286"/>
            <p14:sldId id="287"/>
            <p14:sldId id="288"/>
            <p14:sldId id="289"/>
            <p14:sldId id="290"/>
            <p14:sldId id="291"/>
            <p14:sldId id="293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939E118B-FFF5-F24F-BBD9-968B69F0C760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9CB0DFE2-7D58-634A-BF7A-5C0702BC0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if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if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2721"/>
            <a:ext cx="7772400" cy="2577730"/>
          </a:xfrm>
        </p:spPr>
        <p:txBody>
          <a:bodyPr/>
          <a:lstStyle/>
          <a:p>
            <a:r>
              <a:rPr lang="en-US" b="1" dirty="0" smtClean="0"/>
              <a:t>Gravitational Lensing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b="1" dirty="0" smtClean="0"/>
              <a:t>Quasars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4480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“A man should look for what is, and not what he thinks should be.” – Albert Einstein </a:t>
            </a:r>
          </a:p>
          <a:p>
            <a:endParaRPr lang="en-US" dirty="0"/>
          </a:p>
          <a:p>
            <a:r>
              <a:rPr lang="en-US" dirty="0" err="1" smtClean="0"/>
              <a:t>Arvind</a:t>
            </a:r>
            <a:r>
              <a:rPr lang="en-US" dirty="0" smtClean="0"/>
              <a:t> Haran and David Johnston</a:t>
            </a:r>
          </a:p>
        </p:txBody>
      </p:sp>
    </p:spTree>
    <p:extLst>
      <p:ext uri="{BB962C8B-B14F-4D97-AF65-F5344CB8AC3E}">
        <p14:creationId xmlns:p14="http://schemas.microsoft.com/office/powerpoint/2010/main" xmlns="" val="366313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67320" y="2694128"/>
            <a:ext cx="1462271" cy="146252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8965" y="3079004"/>
            <a:ext cx="1096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Lensing Object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54174" y="519582"/>
            <a:ext cx="327086" cy="327144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95409" y="519582"/>
            <a:ext cx="481010" cy="481094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39482" y="5253550"/>
            <a:ext cx="481010" cy="500338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42237" y="4368337"/>
            <a:ext cx="538731" cy="519582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12896" y="1520258"/>
            <a:ext cx="404049" cy="384876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75667" y="5946326"/>
            <a:ext cx="634934" cy="615801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4174" y="3079004"/>
            <a:ext cx="500250" cy="442607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27589" y="307900"/>
            <a:ext cx="348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Background Objects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661488" y="5253550"/>
            <a:ext cx="348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Background Objects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7212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67320" y="2694128"/>
            <a:ext cx="1462271" cy="146252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8965" y="3079004"/>
            <a:ext cx="1096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Lensing Object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2638" y="997038"/>
            <a:ext cx="5887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Weak Lensed Background Objects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-43292" y="6038907"/>
            <a:ext cx="5276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Weak Lensed Background Objects</a:t>
            </a:r>
            <a:endParaRPr 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2347328" y="586935"/>
            <a:ext cx="346327" cy="1173870"/>
          </a:xfrm>
          <a:prstGeom prst="ellipse">
            <a:avLst/>
          </a:prstGeom>
          <a:solidFill>
            <a:srgbClr val="FF0000"/>
          </a:solidFill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H="1">
            <a:off x="6482488" y="5182559"/>
            <a:ext cx="655697" cy="1173870"/>
          </a:xfrm>
          <a:prstGeom prst="ellipse">
            <a:avLst/>
          </a:prstGeom>
          <a:solidFill>
            <a:srgbClr val="FF0000"/>
          </a:solidFill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H="1">
            <a:off x="2192643" y="4595624"/>
            <a:ext cx="655697" cy="1173870"/>
          </a:xfrm>
          <a:prstGeom prst="ellipse">
            <a:avLst/>
          </a:prstGeom>
          <a:solidFill>
            <a:srgbClr val="FF0000"/>
          </a:solidFill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H="1">
            <a:off x="6964262" y="0"/>
            <a:ext cx="655697" cy="1173870"/>
          </a:xfrm>
          <a:prstGeom prst="ellipse">
            <a:avLst/>
          </a:prstGeom>
          <a:solidFill>
            <a:srgbClr val="FF0000"/>
          </a:solidFill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H="1">
            <a:off x="7099705" y="2107193"/>
            <a:ext cx="520254" cy="1173870"/>
          </a:xfrm>
          <a:prstGeom prst="ellipse">
            <a:avLst/>
          </a:prstGeom>
          <a:solidFill>
            <a:srgbClr val="FF0000"/>
          </a:solidFill>
          <a:scene3d>
            <a:camera prst="orthographicFront">
              <a:rot lat="0" lon="0" rev="9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9490" y="1982109"/>
            <a:ext cx="346327" cy="1173870"/>
          </a:xfrm>
          <a:prstGeom prst="ellipse">
            <a:avLst/>
          </a:prstGeom>
          <a:solidFill>
            <a:srgbClr val="FF0000"/>
          </a:solidFill>
          <a:scene3d>
            <a:camera prst="orthographicFront">
              <a:rot lat="0" lon="0" rev="90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91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b="1" dirty="0" smtClean="0"/>
              <a:t>Quasars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of the brightest and most energetic objects in the universe</a:t>
            </a:r>
          </a:p>
          <a:p>
            <a:endParaRPr lang="en-US" dirty="0" smtClean="0"/>
          </a:p>
          <a:p>
            <a:r>
              <a:rPr lang="en-US" dirty="0" smtClean="0"/>
              <a:t>One of the most distant objects in the universe</a:t>
            </a:r>
          </a:p>
          <a:p>
            <a:endParaRPr lang="en-US" dirty="0" smtClean="0"/>
          </a:p>
          <a:p>
            <a:r>
              <a:rPr lang="en-US" dirty="0" smtClean="0"/>
              <a:t>Believed to lie in the center of massive galaxies </a:t>
            </a:r>
          </a:p>
          <a:p>
            <a:endParaRPr lang="en-US" dirty="0" smtClean="0"/>
          </a:p>
          <a:p>
            <a:r>
              <a:rPr lang="en-US" dirty="0" smtClean="0"/>
              <a:t>Believed to be powered by supermassive black holes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112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  <p:pic>
        <p:nvPicPr>
          <p:cNvPr id="11" name="Content Placeholder 10" descr="QSO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9" b="229"/>
          <a:stretch>
            <a:fillRect/>
          </a:stretch>
        </p:blipFill>
        <p:spPr>
          <a:xfrm>
            <a:off x="0" y="1649413"/>
            <a:ext cx="4497388" cy="4476750"/>
          </a:xfrm>
        </p:spPr>
      </p:pic>
      <p:pic>
        <p:nvPicPr>
          <p:cNvPr id="12" name="Content Placeholder 11" descr="QSO2fake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186" r="20186"/>
          <a:stretch>
            <a:fillRect/>
          </a:stretch>
        </p:blipFill>
        <p:spPr>
          <a:xfrm>
            <a:off x="4645025" y="1649413"/>
            <a:ext cx="4498975" cy="4476750"/>
          </a:xfrm>
        </p:spPr>
      </p:pic>
    </p:spTree>
    <p:extLst>
      <p:ext uri="{BB962C8B-B14F-4D97-AF65-F5344CB8AC3E}">
        <p14:creationId xmlns:p14="http://schemas.microsoft.com/office/powerpoint/2010/main" xmlns="" val="377192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Quasars = lensing object </a:t>
            </a:r>
          </a:p>
          <a:p>
            <a:endParaRPr lang="en-US" dirty="0"/>
          </a:p>
          <a:p>
            <a:r>
              <a:rPr lang="en-US" dirty="0" smtClean="0"/>
              <a:t>Galaxies behind = background sources </a:t>
            </a:r>
          </a:p>
          <a:p>
            <a:endParaRPr lang="en-US" dirty="0"/>
          </a:p>
          <a:p>
            <a:r>
              <a:rPr lang="en-US" dirty="0" smtClean="0"/>
              <a:t>Using WEAK GRAVITATIONAL LENSING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88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61515" y="2914160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99979" y="2743361"/>
            <a:ext cx="1471891" cy="1607208"/>
          </a:xfrm>
          <a:prstGeom prst="ellipse">
            <a:avLst/>
          </a:prstGeom>
          <a:solidFill>
            <a:srgbClr val="660066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689649" y="1816055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476928" y="2824504"/>
            <a:ext cx="582022" cy="5195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12688" y="4350569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08947" y="3084295"/>
            <a:ext cx="761405" cy="750507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80989" y="3323891"/>
            <a:ext cx="138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QSO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0768" y="32059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82394" y="3473677"/>
            <a:ext cx="1846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Background Galaxies 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7993390" y="5494848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778840" y="5735395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070352" y="404040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16778" y="596078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404549" y="865970"/>
            <a:ext cx="5194908" cy="2136059"/>
          </a:xfrm>
          <a:custGeom>
            <a:avLst/>
            <a:gdLst>
              <a:gd name="connsiteX0" fmla="*/ 5194908 w 5194908"/>
              <a:gd name="connsiteY0" fmla="*/ 0 h 2136059"/>
              <a:gd name="connsiteX1" fmla="*/ 2501252 w 5194908"/>
              <a:gd name="connsiteY1" fmla="*/ 865970 h 2136059"/>
              <a:gd name="connsiteX2" fmla="*/ 0 w 5194908"/>
              <a:gd name="connsiteY2" fmla="*/ 2136059 h 213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4908" h="2136059">
                <a:moveTo>
                  <a:pt x="5194908" y="0"/>
                </a:moveTo>
                <a:cubicBezTo>
                  <a:pt x="4280989" y="254980"/>
                  <a:pt x="3367070" y="509960"/>
                  <a:pt x="2501252" y="865970"/>
                </a:cubicBezTo>
                <a:cubicBezTo>
                  <a:pt x="1635434" y="1221980"/>
                  <a:pt x="817717" y="1679019"/>
                  <a:pt x="0" y="213605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154424" y="3983461"/>
            <a:ext cx="5348831" cy="2193790"/>
          </a:xfrm>
          <a:custGeom>
            <a:avLst/>
            <a:gdLst>
              <a:gd name="connsiteX0" fmla="*/ 5348831 w 5348831"/>
              <a:gd name="connsiteY0" fmla="*/ 2193790 h 2193790"/>
              <a:gd name="connsiteX1" fmla="*/ 2443531 w 5348831"/>
              <a:gd name="connsiteY1" fmla="*/ 1693452 h 2193790"/>
              <a:gd name="connsiteX2" fmla="*/ 0 w 5348831"/>
              <a:gd name="connsiteY2" fmla="*/ 0 h 219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8831" h="2193790">
                <a:moveTo>
                  <a:pt x="5348831" y="2193790"/>
                </a:moveTo>
                <a:cubicBezTo>
                  <a:pt x="4341917" y="2126437"/>
                  <a:pt x="3335003" y="2059084"/>
                  <a:pt x="2443531" y="1693452"/>
                </a:cubicBezTo>
                <a:cubicBezTo>
                  <a:pt x="1552059" y="1327820"/>
                  <a:pt x="776029" y="663910"/>
                  <a:pt x="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481511" y="1962865"/>
            <a:ext cx="6060726" cy="1231602"/>
          </a:xfrm>
          <a:custGeom>
            <a:avLst/>
            <a:gdLst>
              <a:gd name="connsiteX0" fmla="*/ 6060726 w 6060726"/>
              <a:gd name="connsiteY0" fmla="*/ 0 h 1231602"/>
              <a:gd name="connsiteX1" fmla="*/ 3001502 w 6060726"/>
              <a:gd name="connsiteY1" fmla="*/ 346388 h 1231602"/>
              <a:gd name="connsiteX2" fmla="*/ 0 w 6060726"/>
              <a:gd name="connsiteY2" fmla="*/ 1231602 h 12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0726" h="1231602">
                <a:moveTo>
                  <a:pt x="6060726" y="0"/>
                </a:moveTo>
                <a:cubicBezTo>
                  <a:pt x="5036174" y="70560"/>
                  <a:pt x="4011623" y="141121"/>
                  <a:pt x="3001502" y="346388"/>
                </a:cubicBezTo>
                <a:cubicBezTo>
                  <a:pt x="1991381" y="551655"/>
                  <a:pt x="0" y="1231602"/>
                  <a:pt x="0" y="123160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231386" y="3906486"/>
            <a:ext cx="6233889" cy="1048709"/>
          </a:xfrm>
          <a:custGeom>
            <a:avLst/>
            <a:gdLst>
              <a:gd name="connsiteX0" fmla="*/ 6233889 w 6233889"/>
              <a:gd name="connsiteY0" fmla="*/ 942945 h 1048709"/>
              <a:gd name="connsiteX1" fmla="*/ 3367070 w 6233889"/>
              <a:gd name="connsiteY1" fmla="*/ 962189 h 1048709"/>
              <a:gd name="connsiteX2" fmla="*/ 0 w 6233889"/>
              <a:gd name="connsiteY2" fmla="*/ 0 h 104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33889" h="1048709">
                <a:moveTo>
                  <a:pt x="6233889" y="942945"/>
                </a:moveTo>
                <a:cubicBezTo>
                  <a:pt x="5319970" y="1031146"/>
                  <a:pt x="4406052" y="1119347"/>
                  <a:pt x="3367070" y="962189"/>
                </a:cubicBezTo>
                <a:cubicBezTo>
                  <a:pt x="2328088" y="805031"/>
                  <a:pt x="0" y="0"/>
                  <a:pt x="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519992" y="2615349"/>
            <a:ext cx="5772120" cy="790799"/>
          </a:xfrm>
          <a:custGeom>
            <a:avLst/>
            <a:gdLst>
              <a:gd name="connsiteX0" fmla="*/ 5772120 w 5772120"/>
              <a:gd name="connsiteY0" fmla="*/ 617605 h 790799"/>
              <a:gd name="connsiteX1" fmla="*/ 3290108 w 5772120"/>
              <a:gd name="connsiteY1" fmla="*/ 1804 h 790799"/>
              <a:gd name="connsiteX2" fmla="*/ 0 w 5772120"/>
              <a:gd name="connsiteY2" fmla="*/ 790799 h 79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2120" h="790799">
                <a:moveTo>
                  <a:pt x="5772120" y="617605"/>
                </a:moveTo>
                <a:cubicBezTo>
                  <a:pt x="5012124" y="295271"/>
                  <a:pt x="4252128" y="-27062"/>
                  <a:pt x="3290108" y="1804"/>
                </a:cubicBezTo>
                <a:cubicBezTo>
                  <a:pt x="2328088" y="30670"/>
                  <a:pt x="0" y="790799"/>
                  <a:pt x="0" y="790799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500751" y="3502367"/>
            <a:ext cx="5849082" cy="1042061"/>
          </a:xfrm>
          <a:custGeom>
            <a:avLst/>
            <a:gdLst>
              <a:gd name="connsiteX0" fmla="*/ 5849082 w 5849082"/>
              <a:gd name="connsiteY0" fmla="*/ 250169 h 1042061"/>
              <a:gd name="connsiteX1" fmla="*/ 3251628 w 5849082"/>
              <a:gd name="connsiteY1" fmla="*/ 1039164 h 1042061"/>
              <a:gd name="connsiteX2" fmla="*/ 0 w 5849082"/>
              <a:gd name="connsiteY2" fmla="*/ 0 h 104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49082" h="1042061">
                <a:moveTo>
                  <a:pt x="5849082" y="250169"/>
                </a:moveTo>
                <a:cubicBezTo>
                  <a:pt x="5037778" y="665514"/>
                  <a:pt x="4226475" y="1080859"/>
                  <a:pt x="3251628" y="1039164"/>
                </a:cubicBezTo>
                <a:cubicBezTo>
                  <a:pt x="2276781" y="997469"/>
                  <a:pt x="0" y="0"/>
                  <a:pt x="0" y="0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931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Goals: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467857"/>
          </a:xfrm>
        </p:spPr>
        <p:txBody>
          <a:bodyPr>
            <a:normAutofit/>
          </a:bodyPr>
          <a:lstStyle/>
          <a:p>
            <a:r>
              <a:rPr lang="en-US" dirty="0" smtClean="0"/>
              <a:t>To measure weak gravitational lensing effects on quasars</a:t>
            </a:r>
          </a:p>
          <a:p>
            <a:r>
              <a:rPr lang="en-US" dirty="0" smtClean="0"/>
              <a:t>To determine whether  making these measurements are possible (high signal/noise ratio)</a:t>
            </a:r>
          </a:p>
          <a:p>
            <a:r>
              <a:rPr lang="en-US" dirty="0" smtClean="0"/>
              <a:t>To discover the average mass of quasars </a:t>
            </a:r>
          </a:p>
          <a:p>
            <a:r>
              <a:rPr lang="en-US" dirty="0" smtClean="0"/>
              <a:t>To learn more about the formation of quasars and their origins </a:t>
            </a:r>
          </a:p>
          <a:p>
            <a:r>
              <a:rPr lang="en-US" dirty="0" smtClean="0"/>
              <a:t>Rule out fringe theories about quasars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451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540705"/>
            <a:ext cx="7581901" cy="49754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Quasars are very distant objects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Many galaxies lie in front of quasars </a:t>
            </a:r>
          </a:p>
          <a:p>
            <a:pPr lvl="1"/>
            <a:r>
              <a:rPr lang="en-US" dirty="0" smtClean="0"/>
              <a:t>Potential for high levels of noise</a:t>
            </a:r>
          </a:p>
          <a:p>
            <a:pPr lvl="1"/>
            <a:r>
              <a:rPr lang="en-US" dirty="0" smtClean="0"/>
              <a:t>Low amounts of signal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Programming in IDL </a:t>
            </a:r>
          </a:p>
          <a:p>
            <a:pPr lvl="1"/>
            <a:r>
              <a:rPr lang="en-US" dirty="0" smtClean="0"/>
              <a:t>I don</a:t>
            </a:r>
            <a:r>
              <a:rPr lang="fr-FR" dirty="0" smtClean="0"/>
              <a:t>’</a:t>
            </a:r>
            <a:r>
              <a:rPr lang="en-US" dirty="0" smtClean="0"/>
              <a:t>t like “for” loops, by the way</a:t>
            </a:r>
          </a:p>
          <a:p>
            <a:endParaRPr lang="en-US" dirty="0" smtClean="0"/>
          </a:p>
          <a:p>
            <a:r>
              <a:rPr lang="en-US" dirty="0" smtClean="0"/>
              <a:t>Amount of time given </a:t>
            </a:r>
          </a:p>
        </p:txBody>
      </p:sp>
    </p:spTree>
    <p:extLst>
      <p:ext uri="{BB962C8B-B14F-4D97-AF65-F5344CB8AC3E}">
        <p14:creationId xmlns:p14="http://schemas.microsoft.com/office/powerpoint/2010/main" xmlns="" val="363425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Step: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data of quasars and galaxies </a:t>
            </a:r>
          </a:p>
          <a:p>
            <a:endParaRPr lang="en-US" dirty="0"/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SDSS.org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SQL search</a:t>
            </a:r>
          </a:p>
          <a:p>
            <a:pPr lvl="1"/>
            <a:endParaRPr lang="en-US" dirty="0"/>
          </a:p>
          <a:p>
            <a:r>
              <a:rPr lang="en-US" dirty="0" smtClean="0"/>
              <a:t>Searched for:</a:t>
            </a:r>
          </a:p>
          <a:p>
            <a:pPr lvl="1"/>
            <a:r>
              <a:rPr lang="en-US" dirty="0" smtClean="0"/>
              <a:t>Quasars with spectra</a:t>
            </a:r>
          </a:p>
          <a:p>
            <a:pPr lvl="1"/>
            <a:r>
              <a:rPr lang="en-US" dirty="0" smtClean="0"/>
              <a:t>Photometric galaxies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3242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Galaxy/QSO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Plotted the “Right Ascension” and “Declination” coordinates of the galaxies/QSO’s </a:t>
            </a:r>
          </a:p>
          <a:p>
            <a:r>
              <a:rPr lang="en-US" dirty="0" smtClean="0"/>
              <a:t>Highlighted galaxies within QSO radius of 1 MPC </a:t>
            </a:r>
          </a:p>
          <a:p>
            <a:r>
              <a:rPr lang="en-US" dirty="0" smtClean="0"/>
              <a:t>Highlighted galaxies within the QSO radius that are more distant than the QSO </a:t>
            </a:r>
          </a:p>
          <a:p>
            <a:pPr lvl="1"/>
            <a:r>
              <a:rPr lang="en-US" dirty="0" smtClean="0"/>
              <a:t>Used redshift</a:t>
            </a:r>
          </a:p>
          <a:p>
            <a:pPr lvl="2"/>
            <a:r>
              <a:rPr lang="en-US" dirty="0" smtClean="0"/>
              <a:t>This gives us a 3-D map of galaxy and QSO positions in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881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Gravitational Lensing?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step back to the Einstein days…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General Theory of Relativity </a:t>
            </a:r>
          </a:p>
          <a:p>
            <a:pPr lvl="2"/>
            <a:r>
              <a:rPr lang="en-US" dirty="0" smtClean="0"/>
              <a:t>Space/time is dynamic and changing; not static</a:t>
            </a:r>
          </a:p>
          <a:p>
            <a:pPr lvl="2"/>
            <a:r>
              <a:rPr lang="en-US" dirty="0" smtClean="0"/>
              <a:t>Mass bends and changes space </a:t>
            </a:r>
          </a:p>
          <a:p>
            <a:r>
              <a:rPr lang="en-US" dirty="0" smtClean="0"/>
              <a:t>Gravitational Lensing – the act of observing and measuring the mass that bends space-time and the masses that are effected by this</a:t>
            </a:r>
          </a:p>
        </p:txBody>
      </p:sp>
    </p:spTree>
    <p:extLst>
      <p:ext uri="{BB962C8B-B14F-4D97-AF65-F5344CB8AC3E}">
        <p14:creationId xmlns:p14="http://schemas.microsoft.com/office/powerpoint/2010/main" xmlns="" val="965167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losematch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06" b="2906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10471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ZoomClosematchREAL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15" b="3015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10719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number of Galaxies and QSO’s per Degree^2</a:t>
            </a:r>
          </a:p>
          <a:p>
            <a:pPr lvl="1"/>
            <a:r>
              <a:rPr lang="en-US" dirty="0" smtClean="0"/>
              <a:t>By redshift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This helps determine the numerical distribution of galaxies/QSO’s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44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Gal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496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55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#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Galaxy Histogram was a cumulative graph, which means that it takes all the galaxies that are greater than that particular redshift.  </a:t>
            </a:r>
          </a:p>
          <a:p>
            <a:r>
              <a:rPr lang="en-US" dirty="0" smtClean="0"/>
              <a:t>QSO Histogram simply shows how many QSO’s are present per Deg^2 by redshift. </a:t>
            </a:r>
          </a:p>
          <a:p>
            <a:r>
              <a:rPr lang="en-US" dirty="0" smtClean="0"/>
              <a:t>In order to find the # of pairs, we must find how many galaxies are behind the QSO’s for every redshift 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875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28839" y="2347740"/>
            <a:ext cx="1770117" cy="186664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28839" y="2867322"/>
            <a:ext cx="1770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QSO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(Lens Object)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20743" y="1780048"/>
            <a:ext cx="423289" cy="40411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09328" y="2347740"/>
            <a:ext cx="423289" cy="40411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7454" y="5001831"/>
            <a:ext cx="423289" cy="40411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48810" y="6040994"/>
            <a:ext cx="423289" cy="404119"/>
          </a:xfrm>
          <a:prstGeom prst="ellipse">
            <a:avLst/>
          </a:prstGeom>
          <a:solidFill>
            <a:schemeClr val="tx1"/>
          </a:solidFill>
          <a:ln>
            <a:solidFill>
              <a:srgbClr val="0A68A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98956" y="5001831"/>
            <a:ext cx="423289" cy="404119"/>
          </a:xfrm>
          <a:prstGeom prst="ellipse">
            <a:avLst/>
          </a:prstGeom>
          <a:solidFill>
            <a:srgbClr val="FFFFFF"/>
          </a:solidFill>
          <a:ln>
            <a:solidFill>
              <a:srgbClr val="0A68A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90109" y="287105"/>
            <a:ext cx="6022245" cy="6023302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00000"/>
                  <a:alpha val="0"/>
                </a:schemeClr>
              </a:gs>
              <a:gs pos="80000">
                <a:schemeClr val="accent1">
                  <a:shade val="90000"/>
                  <a:satMod val="100000"/>
                  <a:alpha val="0"/>
                </a:schemeClr>
              </a:gs>
              <a:gs pos="100000">
                <a:schemeClr val="accent1">
                  <a:tint val="90000"/>
                  <a:shade val="100000"/>
                  <a:satMod val="1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444032" y="2184167"/>
            <a:ext cx="519490" cy="4329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98956" y="2617153"/>
            <a:ext cx="710372" cy="2501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020743" y="4079680"/>
            <a:ext cx="1077462" cy="9221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579215" y="885214"/>
            <a:ext cx="384808" cy="346388"/>
          </a:xfrm>
          <a:prstGeom prst="ellipse">
            <a:avLst/>
          </a:prstGeom>
          <a:solidFill>
            <a:srgbClr val="FFFFF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15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8746"/>
            <a:ext cx="9144000" cy="427727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Area around the quasar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average # of galaxies per quasar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# of quasars per redshift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(# of QSO’s) x (# of background galaxies per QSO) =  # of pairs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984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9462" y="1"/>
            <a:ext cx="7581901" cy="1138188"/>
          </a:xfrm>
        </p:spPr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9462" y="956739"/>
            <a:ext cx="7581901" cy="55754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= Area around QSO</a:t>
            </a:r>
          </a:p>
          <a:p>
            <a:endParaRPr lang="en-US" dirty="0" smtClean="0"/>
          </a:p>
          <a:p>
            <a:r>
              <a:rPr lang="en-US" dirty="0" err="1" smtClean="0"/>
              <a:t>Pgals</a:t>
            </a:r>
            <a:r>
              <a:rPr lang="en-US" dirty="0" smtClean="0"/>
              <a:t>(z) = # of galaxies per Deg^2 </a:t>
            </a:r>
          </a:p>
          <a:p>
            <a:pPr lvl="1"/>
            <a:r>
              <a:rPr lang="en-US" dirty="0" smtClean="0"/>
              <a:t>Output values from previous Galaxy Histogram</a:t>
            </a:r>
          </a:p>
          <a:p>
            <a:endParaRPr lang="en-US" dirty="0" smtClean="0"/>
          </a:p>
          <a:p>
            <a:r>
              <a:rPr lang="en-US" dirty="0" err="1" smtClean="0"/>
              <a:t>Ngals</a:t>
            </a:r>
            <a:r>
              <a:rPr lang="en-US" dirty="0" smtClean="0"/>
              <a:t>(&gt;z) = average # of background galaxies per QSO </a:t>
            </a:r>
          </a:p>
          <a:p>
            <a:endParaRPr lang="en-US" dirty="0" smtClean="0"/>
          </a:p>
          <a:p>
            <a:r>
              <a:rPr lang="en-US" dirty="0" err="1" smtClean="0"/>
              <a:t>Nqso</a:t>
            </a:r>
            <a:r>
              <a:rPr lang="en-US" dirty="0" smtClean="0"/>
              <a:t>(z) = # of QSO’s per redshift</a:t>
            </a:r>
          </a:p>
          <a:p>
            <a:pPr lvl="1"/>
            <a:r>
              <a:rPr lang="en-US" dirty="0" smtClean="0"/>
              <a:t>Output values from previous QSO Histogram</a:t>
            </a:r>
          </a:p>
          <a:p>
            <a:endParaRPr lang="en-US" dirty="0" smtClean="0"/>
          </a:p>
          <a:p>
            <a:r>
              <a:rPr lang="en-US" dirty="0" err="1" smtClean="0"/>
              <a:t>Npairs</a:t>
            </a:r>
            <a:r>
              <a:rPr lang="en-US" dirty="0" smtClean="0"/>
              <a:t>(z) = # of galaxy/QSO pairs at QSO redshift (z)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48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18089" y="410189"/>
            <a:ext cx="3806235" cy="1371600"/>
          </a:xfrm>
        </p:spPr>
        <p:txBody>
          <a:bodyPr/>
          <a:lstStyle/>
          <a:p>
            <a:r>
              <a:rPr lang="en-US" dirty="0" smtClean="0"/>
              <a:t>Step 1: Area (MPC)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318090" y="1828801"/>
            <a:ext cx="3566160" cy="3657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Annulus Area: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= </a:t>
            </a:r>
            <a:r>
              <a:rPr lang="el-GR" dirty="0" smtClean="0"/>
              <a:t>π</a:t>
            </a:r>
            <a:r>
              <a:rPr lang="en-US" dirty="0" smtClean="0"/>
              <a:t>(R2^2 – R1^2)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Content Placeholder 12" descr="Annulu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09" r="3609"/>
          <a:stretch>
            <a:fillRect/>
          </a:stretch>
        </p:blipFill>
        <p:spPr>
          <a:xfrm>
            <a:off x="4124325" y="457200"/>
            <a:ext cx="5019675" cy="5410200"/>
          </a:xfrm>
        </p:spPr>
      </p:pic>
    </p:spTree>
    <p:extLst>
      <p:ext uri="{BB962C8B-B14F-4D97-AF65-F5344CB8AC3E}">
        <p14:creationId xmlns:p14="http://schemas.microsoft.com/office/powerpoint/2010/main" xmlns="" val="399215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Gravitational Lensing?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Distortion of light from the background objects</a:t>
            </a:r>
          </a:p>
          <a:p>
            <a:pPr lvl="1"/>
            <a:r>
              <a:rPr lang="en-US" dirty="0" smtClean="0"/>
              <a:t>Leads to a distortion in appearance of the object</a:t>
            </a:r>
          </a:p>
          <a:p>
            <a:pPr lvl="1"/>
            <a:r>
              <a:rPr lang="en-US" dirty="0" smtClean="0"/>
              <a:t>Distortion of the lensed object’s position in space </a:t>
            </a:r>
          </a:p>
          <a:p>
            <a:endParaRPr lang="en-US" dirty="0"/>
          </a:p>
          <a:p>
            <a:r>
              <a:rPr lang="en-US" dirty="0" smtClean="0"/>
              <a:t>HOW!?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Light follows the path through bent space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9998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Two: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Average # of Galaxies per QSO (</a:t>
            </a:r>
            <a:r>
              <a:rPr lang="en-US" dirty="0" err="1" smtClean="0"/>
              <a:t>Ngals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Ngals</a:t>
            </a:r>
            <a:r>
              <a:rPr lang="en-US" dirty="0" smtClean="0"/>
              <a:t>(&gt;z) = </a:t>
            </a:r>
            <a:r>
              <a:rPr lang="en-US" dirty="0" err="1" smtClean="0"/>
              <a:t>Pgals</a:t>
            </a:r>
            <a:r>
              <a:rPr lang="en-US" dirty="0" smtClean="0"/>
              <a:t> x A </a:t>
            </a:r>
          </a:p>
          <a:p>
            <a:pPr lvl="1"/>
            <a:endParaRPr lang="en-US" dirty="0"/>
          </a:p>
          <a:p>
            <a:pPr lvl="2"/>
            <a:r>
              <a:rPr lang="en-US" dirty="0" err="1" smtClean="0"/>
              <a:t>Pgals</a:t>
            </a:r>
            <a:r>
              <a:rPr lang="en-US" dirty="0" smtClean="0"/>
              <a:t> = </a:t>
            </a:r>
            <a:r>
              <a:rPr lang="en-US" dirty="0"/>
              <a:t># of galaxies per Deg^2 </a:t>
            </a:r>
            <a:endParaRPr lang="en-US" dirty="0" smtClean="0"/>
          </a:p>
          <a:p>
            <a:pPr lvl="2"/>
            <a:r>
              <a:rPr lang="en-US" dirty="0" smtClean="0"/>
              <a:t>A = Area around QSO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175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Find </a:t>
            </a:r>
            <a:r>
              <a:rPr lang="en-US" dirty="0" err="1" smtClean="0"/>
              <a:t>Npairs</a:t>
            </a:r>
            <a:r>
              <a:rPr lang="en-US" dirty="0" smtClean="0"/>
              <a:t>(z)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# of Galaxy/QSO pairs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Galaxy must be behind the QSO to be considered a pair		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err="1" smtClean="0"/>
              <a:t>Npairs</a:t>
            </a:r>
            <a:r>
              <a:rPr lang="en-US" dirty="0" smtClean="0"/>
              <a:t>(z) = </a:t>
            </a:r>
            <a:r>
              <a:rPr lang="en-US" dirty="0" err="1"/>
              <a:t>Nqso</a:t>
            </a:r>
            <a:r>
              <a:rPr lang="en-US" dirty="0"/>
              <a:t>(z) x </a:t>
            </a:r>
            <a:r>
              <a:rPr lang="en-US" dirty="0" err="1"/>
              <a:t>Ngals</a:t>
            </a:r>
            <a:r>
              <a:rPr lang="en-US" dirty="0"/>
              <a:t>(&gt;z)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err="1" smtClean="0"/>
              <a:t>Nqso</a:t>
            </a:r>
            <a:r>
              <a:rPr lang="en-US" dirty="0" smtClean="0"/>
              <a:t>(z) = # of QSO’s per redshift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Ngals</a:t>
            </a:r>
            <a:r>
              <a:rPr lang="en-US" dirty="0" smtClean="0"/>
              <a:t>(&gt;z) = average # of background galaxies per QSO 			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347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of </a:t>
            </a:r>
            <a:r>
              <a:rPr lang="en-US" dirty="0" err="1" smtClean="0"/>
              <a:t>Npairs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 QSO redshift increases, the number of galaxy/QSO pairs decreases 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further away the QSO, the less galaxies are behind it.  Therefore, there are less pairs.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19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_pair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66" y="1"/>
            <a:ext cx="8710335" cy="682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929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Finding the </a:t>
            </a:r>
            <a:r>
              <a:rPr lang="en-US" dirty="0" smtClean="0"/>
              <a:t>Signal/Noise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6001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Inverse Sigma Crit.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Invsigcrit</a:t>
            </a:r>
            <a:r>
              <a:rPr lang="en-US" dirty="0" smtClean="0"/>
              <a:t>(z) = strength of weak lensing  signal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Invsigcrit</a:t>
            </a:r>
            <a:r>
              <a:rPr lang="en-US" dirty="0" smtClean="0"/>
              <a:t> = (</a:t>
            </a:r>
            <a:r>
              <a:rPr lang="en-US" dirty="0" err="1" smtClean="0"/>
              <a:t>dL</a:t>
            </a:r>
            <a:r>
              <a:rPr lang="en-US" dirty="0" smtClean="0"/>
              <a:t> x </a:t>
            </a:r>
            <a:r>
              <a:rPr lang="en-US" dirty="0" err="1" smtClean="0"/>
              <a:t>dLS</a:t>
            </a:r>
            <a:r>
              <a:rPr lang="en-US" dirty="0" smtClean="0"/>
              <a:t>)/</a:t>
            </a:r>
            <a:r>
              <a:rPr lang="en-US" dirty="0" err="1" smtClean="0"/>
              <a:t>dS</a:t>
            </a:r>
            <a:endParaRPr lang="en-US" dirty="0" smtClean="0"/>
          </a:p>
          <a:p>
            <a:pPr lvl="2"/>
            <a:r>
              <a:rPr lang="en-US" dirty="0" err="1" smtClean="0"/>
              <a:t>dL</a:t>
            </a:r>
            <a:r>
              <a:rPr lang="en-US" dirty="0" smtClean="0"/>
              <a:t> = distance to lensing object</a:t>
            </a:r>
          </a:p>
          <a:p>
            <a:pPr lvl="2"/>
            <a:r>
              <a:rPr lang="en-US" dirty="0" err="1" smtClean="0"/>
              <a:t>dLS</a:t>
            </a:r>
            <a:r>
              <a:rPr lang="en-US" dirty="0" smtClean="0"/>
              <a:t> = distance from lensing object to background object</a:t>
            </a:r>
          </a:p>
          <a:p>
            <a:pPr lvl="2"/>
            <a:r>
              <a:rPr lang="en-US" dirty="0" err="1" smtClean="0"/>
              <a:t>dS</a:t>
            </a:r>
            <a:r>
              <a:rPr lang="en-US" dirty="0" smtClean="0"/>
              <a:t> = distance to background object </a:t>
            </a:r>
          </a:p>
          <a:p>
            <a:pPr lvl="1"/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Necessary to determine the signal/shear of the lensed objects	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920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442607"/>
            <a:ext cx="7581901" cy="1653988"/>
          </a:xfrm>
        </p:spPr>
        <p:txBody>
          <a:bodyPr/>
          <a:lstStyle/>
          <a:p>
            <a:r>
              <a:rPr lang="en-US" dirty="0" smtClean="0"/>
              <a:t>How?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31570"/>
            <a:ext cx="7581901" cy="2347481"/>
          </a:xfrm>
        </p:spPr>
        <p:txBody>
          <a:bodyPr/>
          <a:lstStyle/>
          <a:p>
            <a:r>
              <a:rPr lang="en-US" dirty="0" err="1" smtClean="0"/>
              <a:t>Invsigcrit</a:t>
            </a:r>
            <a:r>
              <a:rPr lang="en-US" dirty="0" smtClean="0"/>
              <a:t>(z) = (</a:t>
            </a:r>
            <a:r>
              <a:rPr lang="en-US" dirty="0" err="1" smtClean="0"/>
              <a:t>dL</a:t>
            </a:r>
            <a:r>
              <a:rPr lang="en-US" dirty="0" smtClean="0"/>
              <a:t> x </a:t>
            </a:r>
            <a:r>
              <a:rPr lang="en-US" dirty="0" err="1" smtClean="0"/>
              <a:t>dLS</a:t>
            </a:r>
            <a:r>
              <a:rPr lang="en-US" dirty="0" smtClean="0"/>
              <a:t>)/</a:t>
            </a:r>
            <a:r>
              <a:rPr lang="en-US" dirty="0" err="1" smtClean="0"/>
              <a:t>dS</a:t>
            </a:r>
            <a:endParaRPr lang="en-US" dirty="0" smtClean="0"/>
          </a:p>
          <a:p>
            <a:pPr marL="403225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depends upon redshift of the lensing object and background objects</a:t>
            </a:r>
          </a:p>
          <a:p>
            <a:pPr marL="403225" lvl="1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3009" y="4642400"/>
            <a:ext cx="914400" cy="914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097409" y="5099600"/>
            <a:ext cx="2596747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694156" y="4098924"/>
            <a:ext cx="2097204" cy="229000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791360" y="5099600"/>
            <a:ext cx="1500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599958" y="3891893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70352" y="4565425"/>
            <a:ext cx="582022" cy="5195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08947" y="5576554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86191" y="5157652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92111" y="4743590"/>
            <a:ext cx="761405" cy="7505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06051" y="5069463"/>
            <a:ext cx="138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QSO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2262" y="493417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92111" y="4934178"/>
            <a:ext cx="1846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Background Galaxies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12396" y="4669994"/>
            <a:ext cx="105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79966" y="4669416"/>
            <a:ext cx="962020" cy="368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dLS</a:t>
            </a:r>
            <a:endParaRPr lang="en-US" dirty="0"/>
          </a:p>
        </p:txBody>
      </p:sp>
      <p:cxnSp>
        <p:nvCxnSpPr>
          <p:cNvPr id="21" name="Straight Connector 20"/>
          <p:cNvCxnSpPr>
            <a:stCxn id="4" idx="7"/>
            <a:endCxn id="3" idx="2"/>
          </p:cNvCxnSpPr>
          <p:nvPr/>
        </p:nvCxnSpPr>
        <p:spPr>
          <a:xfrm flipV="1">
            <a:off x="963498" y="3479051"/>
            <a:ext cx="3606915" cy="1297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" idx="2"/>
            <a:endCxn id="14" idx="1"/>
          </p:cNvCxnSpPr>
          <p:nvPr/>
        </p:nvCxnSpPr>
        <p:spPr>
          <a:xfrm>
            <a:off x="4570413" y="3479051"/>
            <a:ext cx="2833203" cy="1374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97250" y="3109720"/>
            <a:ext cx="4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62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508224"/>
            <a:ext cx="7581901" cy="1653988"/>
          </a:xfrm>
        </p:spPr>
        <p:txBody>
          <a:bodyPr/>
          <a:lstStyle/>
          <a:p>
            <a:r>
              <a:rPr lang="en-US" dirty="0" err="1" smtClean="0"/>
              <a:t>Invsigcrit</a:t>
            </a:r>
            <a:r>
              <a:rPr lang="en-US" dirty="0" smtClean="0"/>
              <a:t>(z)</a:t>
            </a:r>
            <a:endParaRPr lang="en-US" dirty="0"/>
          </a:p>
        </p:txBody>
      </p:sp>
      <p:pic>
        <p:nvPicPr>
          <p:cNvPr id="8" name="Content Placeholder 7" descr="invsigcrit(z)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7" b="1557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54908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Finding the </a:t>
            </a:r>
            <a:r>
              <a:rPr lang="en-US" dirty="0" smtClean="0"/>
              <a:t>Signal/Noise Ratio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Finding the Delta Sigma 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 err="1" smtClean="0"/>
              <a:t>Deltsig</a:t>
            </a:r>
            <a:r>
              <a:rPr lang="en-US" dirty="0" smtClean="0"/>
              <a:t>(r) = mass density around the QSO</a:t>
            </a:r>
          </a:p>
          <a:p>
            <a:pPr marL="806450" lvl="2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Used a program on IDL called “Isotherm” to do determine the delta sigma</a:t>
            </a:r>
          </a:p>
        </p:txBody>
      </p:sp>
    </p:spTree>
    <p:extLst>
      <p:ext uri="{BB962C8B-B14F-4D97-AF65-F5344CB8AC3E}">
        <p14:creationId xmlns:p14="http://schemas.microsoft.com/office/powerpoint/2010/main" xmlns="" val="369570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them Both Together: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Signal (shear) = </a:t>
            </a:r>
            <a:r>
              <a:rPr lang="en-US" dirty="0" err="1" smtClean="0"/>
              <a:t>invsigcrit</a:t>
            </a:r>
            <a:r>
              <a:rPr lang="en-US" dirty="0" smtClean="0"/>
              <a:t>(z) x </a:t>
            </a:r>
            <a:r>
              <a:rPr lang="en-US" dirty="0" err="1" smtClean="0"/>
              <a:t>deltasig</a:t>
            </a:r>
            <a:r>
              <a:rPr lang="en-US" dirty="0" smtClean="0"/>
              <a:t>(r)</a:t>
            </a:r>
          </a:p>
          <a:p>
            <a:endParaRPr lang="en-US" dirty="0"/>
          </a:p>
          <a:p>
            <a:r>
              <a:rPr lang="en-US" dirty="0" err="1" smtClean="0"/>
              <a:t>Invsigcrit</a:t>
            </a:r>
            <a:r>
              <a:rPr lang="en-US" dirty="0" smtClean="0"/>
              <a:t>(z) refers to the strength of the lensing as a function of redshift</a:t>
            </a:r>
          </a:p>
          <a:p>
            <a:r>
              <a:rPr lang="en-US" dirty="0" err="1" smtClean="0"/>
              <a:t>Deltasig</a:t>
            </a:r>
            <a:r>
              <a:rPr lang="en-US" dirty="0" smtClean="0"/>
              <a:t>(r) refers to the mass density around a QSO as a function of its radius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01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find Noise…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975412"/>
          </a:xfrm>
        </p:spPr>
        <p:txBody>
          <a:bodyPr>
            <a:normAutofit/>
          </a:bodyPr>
          <a:lstStyle/>
          <a:p>
            <a:r>
              <a:rPr lang="en-US" dirty="0" smtClean="0"/>
              <a:t>Noise(</a:t>
            </a:r>
            <a:r>
              <a:rPr lang="en-US" dirty="0" err="1" smtClean="0"/>
              <a:t>z,r</a:t>
            </a:r>
            <a:r>
              <a:rPr lang="en-US" dirty="0" smtClean="0"/>
              <a:t>) = .3/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Npairs</a:t>
            </a:r>
            <a:r>
              <a:rPr lang="en-US" dirty="0" smtClean="0"/>
              <a:t>(z)) </a:t>
            </a:r>
          </a:p>
          <a:p>
            <a:endParaRPr lang="en-US" dirty="0" smtClean="0"/>
          </a:p>
          <a:p>
            <a:r>
              <a:rPr lang="en-US" dirty="0" smtClean="0"/>
              <a:t>Noise is the amount of interference/distortions in measurement </a:t>
            </a:r>
          </a:p>
          <a:p>
            <a:pPr lvl="1"/>
            <a:r>
              <a:rPr lang="en-US" dirty="0" smtClean="0"/>
              <a:t>It is a function of redshift</a:t>
            </a:r>
            <a:r>
              <a:rPr lang="en-US" dirty="0"/>
              <a:t> </a:t>
            </a:r>
            <a:r>
              <a:rPr lang="en-US" dirty="0" smtClean="0"/>
              <a:t>and radius combined</a:t>
            </a:r>
          </a:p>
          <a:p>
            <a:r>
              <a:rPr lang="en-US" dirty="0" smtClean="0"/>
              <a:t>Higher redshift = more noise</a:t>
            </a:r>
          </a:p>
          <a:p>
            <a:r>
              <a:rPr lang="en-US" dirty="0" smtClean="0"/>
              <a:t>Higher radius = less noise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164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GL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69" b="1769"/>
          <a:stretch>
            <a:fillRect/>
          </a:stretch>
        </p:blipFill>
        <p:spPr>
          <a:xfrm>
            <a:off x="0" y="0"/>
            <a:ext cx="9144000" cy="7056438"/>
          </a:xfrm>
        </p:spPr>
      </p:pic>
      <p:sp>
        <p:nvSpPr>
          <p:cNvPr id="2" name="TextBox 1"/>
          <p:cNvSpPr txBox="1"/>
          <p:nvPr/>
        </p:nvSpPr>
        <p:spPr>
          <a:xfrm>
            <a:off x="2886060" y="2771103"/>
            <a:ext cx="1750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Lensing Object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51879" y="153950"/>
            <a:ext cx="1423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Background Object(s)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30843" y="5811620"/>
            <a:ext cx="113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065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Signal/Noise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the Signal by the Noise </a:t>
            </a:r>
          </a:p>
          <a:p>
            <a:r>
              <a:rPr lang="en-US" dirty="0" smtClean="0"/>
              <a:t>Since there are many redshifts and many possible radii, we made an array of signal/noise ratios</a:t>
            </a:r>
          </a:p>
          <a:p>
            <a:endParaRPr lang="en-US" dirty="0"/>
          </a:p>
          <a:p>
            <a:r>
              <a:rPr lang="en-US" dirty="0" smtClean="0"/>
              <a:t>Results: </a:t>
            </a:r>
          </a:p>
          <a:p>
            <a:pPr lvl="1"/>
            <a:r>
              <a:rPr lang="en-US" dirty="0" smtClean="0"/>
              <a:t>Lower redshift and radius = higher sig/noise ratio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280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ignois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879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Result: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velocity dispersion set as 100, we determined:</a:t>
            </a:r>
          </a:p>
          <a:p>
            <a:endParaRPr lang="en-US" dirty="0"/>
          </a:p>
          <a:p>
            <a:pPr lvl="1"/>
            <a:r>
              <a:rPr lang="en-US" dirty="0" smtClean="0"/>
              <a:t>A signal/noise ratio of 39.072175</a:t>
            </a:r>
          </a:p>
          <a:p>
            <a:pPr lvl="1"/>
            <a:endParaRPr lang="en-US" dirty="0"/>
          </a:p>
          <a:p>
            <a:r>
              <a:rPr lang="en-US" dirty="0" smtClean="0"/>
              <a:t>With a velocity dispersion set as 200, we determined:</a:t>
            </a:r>
          </a:p>
          <a:p>
            <a:endParaRPr lang="en-US" dirty="0"/>
          </a:p>
          <a:p>
            <a:pPr lvl="1"/>
            <a:r>
              <a:rPr lang="en-US" dirty="0" smtClean="0"/>
              <a:t>A signal/noise ratio of 156.28870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765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now sure that it is possible to make measurements on the weak gravitational lensing of quasars as the lensing objects</a:t>
            </a:r>
          </a:p>
          <a:p>
            <a:r>
              <a:rPr lang="en-US" dirty="0" smtClean="0"/>
              <a:t>Optimal Range for Redshift: 0.0 – 0.35</a:t>
            </a:r>
          </a:p>
          <a:p>
            <a:r>
              <a:rPr lang="en-US" dirty="0" smtClean="0"/>
              <a:t>Many of the goals stated above can be fulfilled if given more time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697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learned: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basics of programming and IDL</a:t>
            </a:r>
          </a:p>
          <a:p>
            <a:r>
              <a:rPr lang="en-US" dirty="0" smtClean="0"/>
              <a:t>The basic processes of weak gravitational lensing</a:t>
            </a:r>
          </a:p>
          <a:p>
            <a:r>
              <a:rPr lang="en-US" dirty="0" smtClean="0"/>
              <a:t>The importance of accuracy in measurement </a:t>
            </a:r>
          </a:p>
          <a:p>
            <a:r>
              <a:rPr lang="en-US" dirty="0" smtClean="0"/>
              <a:t>How to analyze and utilize data </a:t>
            </a:r>
          </a:p>
          <a:p>
            <a:r>
              <a:rPr lang="en-US" dirty="0" smtClean="0"/>
              <a:t>A TON about astronomy and physics in general.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37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Special Thanks </a:t>
            </a:r>
            <a:r>
              <a:rPr lang="en-US" dirty="0" smtClean="0"/>
              <a:t>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Johnston</a:t>
            </a:r>
          </a:p>
          <a:p>
            <a:r>
              <a:rPr lang="en-US" dirty="0" smtClean="0"/>
              <a:t>Chris Stoughton</a:t>
            </a:r>
          </a:p>
          <a:p>
            <a:r>
              <a:rPr lang="en-US" dirty="0" smtClean="0"/>
              <a:t>Jim Browne</a:t>
            </a:r>
          </a:p>
          <a:p>
            <a:r>
              <a:rPr lang="en-US" dirty="0" smtClean="0"/>
              <a:t>George </a:t>
            </a:r>
            <a:r>
              <a:rPr lang="en-US" dirty="0" err="1" smtClean="0"/>
              <a:t>Dzuricsko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1715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1"/>
            <a:ext cx="8229600" cy="979019"/>
          </a:xfrm>
        </p:spPr>
        <p:txBody>
          <a:bodyPr/>
          <a:lstStyle/>
          <a:p>
            <a:r>
              <a:rPr lang="en-US" dirty="0" smtClean="0"/>
              <a:t>Two Major Types: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848"/>
            <a:ext cx="8229600" cy="53773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Strong Lensing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Easily visible distortions in the lensed object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Einstein Rings, arcs, etc.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Near “perfect” situations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Lens and lensed object are directly in line with each other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225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Happens:</a:t>
            </a:r>
            <a:endParaRPr lang="en-US" dirty="0"/>
          </a:p>
        </p:txBody>
      </p:sp>
      <p:pic>
        <p:nvPicPr>
          <p:cNvPr id="6" name="Content Placeholder 5" descr="GL5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27" b="7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24773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pic>
        <p:nvPicPr>
          <p:cNvPr id="10" name="Content Placeholder 9" descr="StrongGL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20" r="11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72124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740" y="-165699"/>
            <a:ext cx="7581901" cy="1274872"/>
          </a:xfrm>
        </p:spPr>
        <p:txBody>
          <a:bodyPr/>
          <a:lstStyle/>
          <a:p>
            <a:r>
              <a:rPr lang="en-US" dirty="0" smtClean="0"/>
              <a:t>More Examples…</a:t>
            </a:r>
            <a:endParaRPr lang="en-US" dirty="0"/>
          </a:p>
        </p:txBody>
      </p:sp>
      <p:pic>
        <p:nvPicPr>
          <p:cNvPr id="4" name="Picture 3" descr="Photo on 2011-08-03 at 10.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072" y="900200"/>
            <a:ext cx="4222371" cy="3166778"/>
          </a:xfrm>
          <a:prstGeom prst="rect">
            <a:avLst/>
          </a:prstGeom>
        </p:spPr>
      </p:pic>
      <p:pic>
        <p:nvPicPr>
          <p:cNvPr id="6" name="Picture 5" descr="Photo on 2011-08-04 at 13.2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5793" y="900200"/>
            <a:ext cx="4202667" cy="3152000"/>
          </a:xfrm>
          <a:prstGeom prst="rect">
            <a:avLst/>
          </a:prstGeom>
        </p:spPr>
      </p:pic>
      <p:pic>
        <p:nvPicPr>
          <p:cNvPr id="7" name="Picture 6" descr="Photo on 2011-08-04 at 13.2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9258" y="3633652"/>
            <a:ext cx="4299131" cy="322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800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648"/>
            <a:ext cx="8229600" cy="5571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 Weak Lensing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Very small distortions in the lensed object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Need to analyze large number of sources to obtain the average percent of distortion in background objects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From this, we can determine the mass distribution in the area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985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2086</TotalTime>
  <Words>1112</Words>
  <Application>Microsoft Office PowerPoint</Application>
  <PresentationFormat>On-screen Show (4:3)</PresentationFormat>
  <Paragraphs>229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Orbit</vt:lpstr>
      <vt:lpstr>Gravitational Lensing and Quasars </vt:lpstr>
      <vt:lpstr>What is Gravitational Lensing?</vt:lpstr>
      <vt:lpstr>Effects of Gravitational Lensing?</vt:lpstr>
      <vt:lpstr>Slide 4</vt:lpstr>
      <vt:lpstr>Two Major Types: </vt:lpstr>
      <vt:lpstr>What Happens:</vt:lpstr>
      <vt:lpstr>Example: </vt:lpstr>
      <vt:lpstr>More Examples…</vt:lpstr>
      <vt:lpstr>Two Types: </vt:lpstr>
      <vt:lpstr>Slide 10</vt:lpstr>
      <vt:lpstr>Slide 11</vt:lpstr>
      <vt:lpstr>What are Quasars? </vt:lpstr>
      <vt:lpstr>Examples: </vt:lpstr>
      <vt:lpstr>Our Project:</vt:lpstr>
      <vt:lpstr>Slide 15</vt:lpstr>
      <vt:lpstr>The Goals: </vt:lpstr>
      <vt:lpstr>The Challenges: </vt:lpstr>
      <vt:lpstr>The First Step: </vt:lpstr>
      <vt:lpstr>Galaxy/QSO Distribution</vt:lpstr>
      <vt:lpstr>Slide 20</vt:lpstr>
      <vt:lpstr>Slide 21</vt:lpstr>
      <vt:lpstr>Next… </vt:lpstr>
      <vt:lpstr>Slide 23</vt:lpstr>
      <vt:lpstr>Slide 24</vt:lpstr>
      <vt:lpstr>Find the # of Pairs</vt:lpstr>
      <vt:lpstr>Slide 26</vt:lpstr>
      <vt:lpstr>How?</vt:lpstr>
      <vt:lpstr>Variables</vt:lpstr>
      <vt:lpstr>Step 1: Area (MPC)</vt:lpstr>
      <vt:lpstr>Step Two:  </vt:lpstr>
      <vt:lpstr>Step Three: </vt:lpstr>
      <vt:lpstr>Trend of Npairs: </vt:lpstr>
      <vt:lpstr>Slide 33</vt:lpstr>
      <vt:lpstr>Finding the Signal/Noise Ratio</vt:lpstr>
      <vt:lpstr>How? </vt:lpstr>
      <vt:lpstr>Invsigcrit(z)</vt:lpstr>
      <vt:lpstr>Finding the Signal/Noise Ratio</vt:lpstr>
      <vt:lpstr>Putting them Both Together: </vt:lpstr>
      <vt:lpstr>To find Noise… </vt:lpstr>
      <vt:lpstr>Signal/Noise Ratio</vt:lpstr>
      <vt:lpstr>Slide 41</vt:lpstr>
      <vt:lpstr>Final Result: </vt:lpstr>
      <vt:lpstr>Conclusion:</vt:lpstr>
      <vt:lpstr>What I’ve learned:</vt:lpstr>
      <vt:lpstr>Special Thanks to: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Gravitational Lensing and Quasars</dc:title>
  <dc:creator>Tech Classroom</dc:creator>
  <cp:lastModifiedBy>Arvind Kumar Haran</cp:lastModifiedBy>
  <cp:revision>77</cp:revision>
  <dcterms:created xsi:type="dcterms:W3CDTF">2011-08-01T13:37:21Z</dcterms:created>
  <dcterms:modified xsi:type="dcterms:W3CDTF">2011-08-08T03:38:40Z</dcterms:modified>
</cp:coreProperties>
</file>