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</p:sldMasterIdLst>
  <p:notesMasterIdLst>
    <p:notesMasterId r:id="rId41"/>
  </p:notesMasterIdLst>
  <p:sldIdLst>
    <p:sldId id="256" r:id="rId18"/>
    <p:sldId id="302" r:id="rId19"/>
    <p:sldId id="324" r:id="rId20"/>
    <p:sldId id="322" r:id="rId21"/>
    <p:sldId id="296" r:id="rId22"/>
    <p:sldId id="303" r:id="rId23"/>
    <p:sldId id="288" r:id="rId24"/>
    <p:sldId id="305" r:id="rId25"/>
    <p:sldId id="264" r:id="rId26"/>
    <p:sldId id="274" r:id="rId27"/>
    <p:sldId id="271" r:id="rId28"/>
    <p:sldId id="277" r:id="rId29"/>
    <p:sldId id="325" r:id="rId30"/>
    <p:sldId id="304" r:id="rId31"/>
    <p:sldId id="265" r:id="rId32"/>
    <p:sldId id="267" r:id="rId33"/>
    <p:sldId id="261" r:id="rId34"/>
    <p:sldId id="308" r:id="rId35"/>
    <p:sldId id="268" r:id="rId36"/>
    <p:sldId id="306" r:id="rId37"/>
    <p:sldId id="287" r:id="rId38"/>
    <p:sldId id="309" r:id="rId39"/>
    <p:sldId id="326" r:id="rId4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pitchFamily="1" charset="0"/>
        <a:ea typeface="ヒラギノ角ゴ ProN W3" pitchFamily="1" charset="-128"/>
        <a:cs typeface="+mn-cs"/>
        <a:sym typeface="Gill Sans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6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5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18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l.nasa.gov/video/index.php?id=109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atlantic.com/technology/archive/2013/07/let-there-be-night/278070/?utm_content=buffer5d5ba&amp;utm_source=buff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e/Carl_Sagan_Planetary_Society.JPG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Solar_sys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9hXqzkH7YA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0B4DE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  <a:hlinkClick r:id="rId3"/>
              </a:rPr>
              <a:t>http://www.jpl.nasa.gov/video/index.php?id=1090</a:t>
            </a:r>
            <a:endParaRPr lang="en-US" u="sng" smtClean="0">
              <a:solidFill>
                <a:srgbClr val="0B4DE6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LA if there were not any city lights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2200" u="sng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  <a:hlinkClick r:id="rId3"/>
              </a:rPr>
              <a:t>http://www.theatlantic.com/technology/archive/2013/07/let-there-be-night/278070/?utm_content=buffer5d5ba&amp;utm_source=buffer</a:t>
            </a:r>
            <a:endParaRPr lang="en-US" sz="2200" u="sng" smtClean="0">
              <a:latin typeface="Lucida Grande" charset="0"/>
              <a:ea typeface="ＭＳ Ｐゴシック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We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ve been piercing the veil for a long time.</a:t>
            </a:r>
            <a:endParaRPr lang="en-US" sz="220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sz="3000" smtClean="0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And, as we pierced the veil, we saw more light ...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Zooming out we have the view from NASA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s Lunar Orbiter 1, which took the first photo of Earth from the Moon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s orbit.  This is literally the first time that we saw ourselves.   Here, we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re only 375,000 kilometers from Earth.</a:t>
            </a:r>
            <a:endParaRPr lang="en-US" sz="2200" smtClean="0">
              <a:latin typeface="Lucida Grande" pitchFamily="1" charset="0"/>
              <a:sym typeface="Lucida Grande" pitchFamily="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Zooming out even further, we find just a 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“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Pale Blue Dot,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”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 the moniker popularized by the late, imitable Carl Sagan. &lt;Sagan voice&gt; This image was taken in 1990 by the Voyager 1 space craft as it reached the edge of our solar system.  That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s 6 billion km for those who are counting, you could fit 1 million earths end to end from the Earth to this point.</a:t>
            </a: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r>
              <a:rPr lang="en-US" sz="1900" smtClean="0">
                <a:latin typeface="Helvetica" pitchFamily="1" charset="0"/>
                <a:sym typeface="Helvetica" pitchFamily="1" charset="0"/>
              </a:rPr>
              <a:t>Carl Sagan Planetary Society.JPG</a:t>
            </a: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smtClean="0">
                <a:latin typeface="Helvetica" pitchFamily="1" charset="0"/>
                <a:sym typeface="Helvetica" pitchFamily="1" charset="0"/>
              </a:rPr>
              <a:t>1980</a:t>
            </a: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smtClean="0">
                <a:latin typeface="Helvetica" pitchFamily="1" charset="0"/>
                <a:sym typeface="Helvetica" pitchFamily="1" charset="0"/>
              </a:rPr>
              <a:t>NASA/JPL</a:t>
            </a: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u="sng" smtClean="0">
                <a:latin typeface="Helvetica" pitchFamily="1" charset="0"/>
                <a:sym typeface="Helvetica" pitchFamily="1" charset="0"/>
                <a:hlinkClick r:id="rId3"/>
              </a:rPr>
              <a:t>http://upload.wikimedia.org/wikipedia/commons/b/be/Carl_Sagan_Planetary_Society.JPG</a:t>
            </a:r>
            <a:endParaRPr lang="en-US" smtClean="0">
              <a:latin typeface="Helvetica" pitchFamily="1" charset="0"/>
              <a:sym typeface="Helvetica" pitchFamily="1" charset="0"/>
            </a:endParaRPr>
          </a:p>
          <a:p>
            <a:pPr eaLnBrk="1" hangingPunct="1">
              <a:lnSpc>
                <a:spcPts val="1900"/>
              </a:lnSpc>
            </a:pPr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r>
              <a:rPr lang="en-US" sz="1900" smtClean="0">
                <a:latin typeface="Helvetica" pitchFamily="1" charset="0"/>
                <a:sym typeface="Helvetica" pitchFamily="1" charset="0"/>
              </a:rPr>
              <a:t>Pale Blue Dot</a:t>
            </a: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u="sng" smtClean="0">
                <a:solidFill>
                  <a:srgbClr val="080073"/>
                </a:solidFill>
                <a:latin typeface="Helvetica" pitchFamily="1" charset="0"/>
                <a:sym typeface="Helvetica" pitchFamily="1" charset="0"/>
              </a:rPr>
              <a:t>1990</a:t>
            </a:r>
            <a:r>
              <a:rPr lang="en-US" smtClean="0">
                <a:latin typeface="Helvetica" pitchFamily="1" charset="0"/>
                <a:sym typeface="Helvetica" pitchFamily="1" charset="0"/>
              </a:rPr>
              <a:t>-</a:t>
            </a:r>
            <a:r>
              <a:rPr lang="en-US" u="sng" smtClean="0">
                <a:solidFill>
                  <a:srgbClr val="080073"/>
                </a:solidFill>
                <a:latin typeface="Helvetica" pitchFamily="1" charset="0"/>
                <a:sym typeface="Helvetica" pitchFamily="1" charset="0"/>
              </a:rPr>
              <a:t>06-06</a:t>
            </a:r>
            <a:endParaRPr lang="en-US" smtClean="0">
              <a:solidFill>
                <a:srgbClr val="080073"/>
              </a:solidFill>
              <a:latin typeface="Helvetica" pitchFamily="1" charset="0"/>
              <a:sym typeface="Helvetica" pitchFamily="1" charset="0"/>
            </a:endParaRP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smtClean="0">
                <a:solidFill>
                  <a:srgbClr val="080073"/>
                </a:solidFill>
                <a:latin typeface="Helvetica" pitchFamily="1" charset="0"/>
                <a:sym typeface="Helvetica" pitchFamily="1" charset="0"/>
              </a:rPr>
              <a:t>voyager 1</a:t>
            </a:r>
          </a:p>
          <a:p>
            <a:pPr eaLnBrk="1" hangingPunct="1">
              <a:lnSpc>
                <a:spcPts val="2300"/>
              </a:lnSpc>
              <a:spcBef>
                <a:spcPts val="100"/>
              </a:spcBef>
            </a:pPr>
            <a:r>
              <a:rPr lang="en-US" u="sng" smtClean="0">
                <a:solidFill>
                  <a:srgbClr val="080073"/>
                </a:solidFill>
                <a:latin typeface="Helvetica" pitchFamily="1" charset="0"/>
                <a:sym typeface="Helvetica" pitchFamily="1" charset="0"/>
              </a:rPr>
              <a:t>http://visibleearth.nasa.gov/view.php?id=52392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And if we zoom out just a bit to see our solar system, this is what we might see from above the plane, and there</a:t>
            </a:r>
            <a:r>
              <a:rPr lang="ja-JP" altLang="en-US" sz="2200" smtClean="0">
                <a:latin typeface="Arial" pitchFamily="34" charset="0"/>
                <a:sym typeface="Lucida Grande" pitchFamily="1" charset="0"/>
              </a:rPr>
              <a:t>’</a:t>
            </a:r>
            <a:r>
              <a:rPr lang="en-US" altLang="ja-JP" sz="2200" smtClean="0">
                <a:latin typeface="Lucida Grande" pitchFamily="1" charset="0"/>
                <a:sym typeface="Lucida Grande" pitchFamily="1" charset="0"/>
              </a:rPr>
              <a:t>s us the third rock.</a:t>
            </a: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endParaRPr lang="en-US" sz="2200" smtClean="0">
              <a:latin typeface="Lucida Grande" pitchFamily="1" charset="0"/>
              <a:sym typeface="Lucida Grande" pitchFamily="1" charset="0"/>
            </a:endParaRPr>
          </a:p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radius [km, parsec] to Pluto</a:t>
            </a:r>
          </a:p>
          <a:p>
            <a:pPr eaLnBrk="1" hangingPunct="1"/>
            <a:r>
              <a:rPr lang="en-US" sz="2200" smtClean="0">
                <a:latin typeface="Lucida Grande" pitchFamily="1" charset="0"/>
                <a:sym typeface="Lucida Grande" pitchFamily="1" charset="0"/>
              </a:rPr>
              <a:t>6billion km</a:t>
            </a:r>
          </a:p>
          <a:p>
            <a:pPr eaLnBrk="1" hangingPunct="1"/>
            <a:r>
              <a:rPr lang="en-US" sz="1800" smtClean="0">
                <a:solidFill>
                  <a:srgbClr val="191919"/>
                </a:solidFill>
                <a:latin typeface="Arial Bold" pitchFamily="1" charset="0"/>
                <a:sym typeface="Arial Bold" pitchFamily="1" charset="0"/>
              </a:rPr>
              <a:t>0.000194446589 Parsecs</a:t>
            </a:r>
          </a:p>
          <a:p>
            <a:pPr eaLnBrk="1" hangingPunct="1"/>
            <a:endParaRPr lang="en-US" sz="1800" smtClean="0">
              <a:solidFill>
                <a:srgbClr val="191919"/>
              </a:solidFill>
              <a:latin typeface="Arial Bold" pitchFamily="1" charset="0"/>
              <a:sym typeface="Arial Bold" pitchFamily="1" charset="0"/>
            </a:endParaRPr>
          </a:p>
          <a:p>
            <a:pPr eaLnBrk="1" hangingPunct="1"/>
            <a:r>
              <a:rPr lang="en-US" sz="1800" smtClean="0">
                <a:solidFill>
                  <a:srgbClr val="191919"/>
                </a:solidFill>
                <a:latin typeface="Arial Bold" pitchFamily="1" charset="0"/>
                <a:sym typeface="Arial Bold" pitchFamily="1" charset="0"/>
              </a:rPr>
              <a:t>Solar system</a:t>
            </a:r>
          </a:p>
          <a:p>
            <a:pPr eaLnBrk="1" hangingPunct="1"/>
            <a:r>
              <a:rPr lang="en-US" smtClean="0">
                <a:latin typeface="Helvetica" pitchFamily="1" charset="0"/>
                <a:sym typeface="Helvetica" pitchFamily="1" charset="0"/>
              </a:rPr>
              <a:t>Harman Smith and Laura Generosa (nee Berwin)</a:t>
            </a:r>
          </a:p>
          <a:p>
            <a:pPr eaLnBrk="1" hangingPunct="1"/>
            <a:r>
              <a:rPr lang="en-US" smtClean="0">
                <a:latin typeface="Helvetica" pitchFamily="1" charset="0"/>
                <a:sym typeface="Helvetica" pitchFamily="1" charset="0"/>
              </a:rPr>
              <a:t>NASA's Jet Propulsion Laboratory</a:t>
            </a:r>
          </a:p>
          <a:p>
            <a:pPr eaLnBrk="1" hangingPunct="1"/>
            <a:r>
              <a:rPr lang="en-US" u="sng" smtClean="0">
                <a:latin typeface="Helvetica" pitchFamily="1" charset="0"/>
                <a:sym typeface="Helvetica" pitchFamily="1" charset="0"/>
                <a:hlinkClick r:id="rId3"/>
              </a:rPr>
              <a:t>http://upload.wikimedia.org/wikipedia/commons/c/c2/Solar_sys.jpg</a:t>
            </a:r>
            <a:endParaRPr lang="en-US" u="sng" smtClean="0">
              <a:latin typeface="Helvetica" pitchFamily="1" charset="0"/>
              <a:sym typeface="Helvetica" pitchFamily="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solidFill>
                  <a:srgbClr val="0B4DE6"/>
                </a:solidFill>
                <a:latin typeface="Helvetica" charset="0"/>
                <a:ea typeface="ＭＳ Ｐゴシック" charset="0"/>
                <a:cs typeface="Helvetica" charset="0"/>
                <a:sym typeface="Helvetica" charset="0"/>
                <a:hlinkClick r:id="rId3"/>
              </a:rPr>
              <a:t>http://www.youtube.com/watch?v=N9hXqzkH7YA</a:t>
            </a:r>
            <a:endParaRPr lang="en-US" u="sng" smtClean="0">
              <a:solidFill>
                <a:srgbClr val="0B4DE6"/>
              </a:solidFill>
              <a:latin typeface="Helvetica" charset="0"/>
              <a:ea typeface="ＭＳ Ｐゴシック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6921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403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4473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8820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331027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203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2126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8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117124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1912836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324055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97726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9654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1219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3438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414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483139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264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34005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82873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83698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19618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4491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47136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3433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0955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96104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30175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637542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5238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9261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34949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16081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2018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8722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44537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9044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847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55695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87171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121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6882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976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357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315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14865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8230012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3888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312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28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68229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8885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807172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5177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3316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397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5621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54942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420007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48916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20067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21344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012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07588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92955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1965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960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65169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79356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23545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63967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34906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81012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16341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41560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50339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548121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4013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1944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138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3850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355435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434940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94488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41349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49896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5364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2910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5709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54361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02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30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80749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79438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42118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989071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10280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633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621094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4304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39683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107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812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9318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888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7046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283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2196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7233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501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80617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5208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781904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2976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0"/>
            <a:ext cx="2616200" cy="848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0"/>
            <a:ext cx="7696200" cy="848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921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6233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2420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40323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8575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905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580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4636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7029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954219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4869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3715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037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46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553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17836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8725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167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36742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64411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6972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3483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2780624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325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321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879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5068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40554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90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809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820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76887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89948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9544954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3492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1047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2292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1665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4207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95160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3549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12227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7294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93013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5669528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8202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3222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16446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56527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026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2845680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86817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14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0359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06225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135975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767385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25029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2627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403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7933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08612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95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94540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89639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45487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315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7303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56715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8329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69512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13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 pitchFamily="1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0"/>
            <a:ext cx="104648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pitchFamily="1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pitchFamily="1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pitchFamily="1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pitchFamily="1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pitchFamily="1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Clr>
          <a:srgbClr val="FFFFFF"/>
        </a:buClr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 pitchFamily="1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pitchFamily="1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ord@fnal.go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\Users\bnord\Downloads\mars_rover_quarknet_20130731_v0.ppt_media\-videos-msl-20120622-curiosity20120622-642.mov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grin.hq.nasa.gov/ABSTRACTS/GPN-2000-001588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3"/>
          <p:cNvGrpSpPr>
            <a:grpSpLocks/>
          </p:cNvGrpSpPr>
          <p:nvPr/>
        </p:nvGrpSpPr>
        <p:grpSpPr bwMode="auto">
          <a:xfrm>
            <a:off x="8240713" y="3008313"/>
            <a:ext cx="4464050" cy="3684587"/>
            <a:chOff x="0" y="0"/>
            <a:chExt cx="2812" cy="2320"/>
          </a:xfrm>
        </p:grpSpPr>
        <p:pic>
          <p:nvPicPr>
            <p:cNvPr id="19464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5" y="1115"/>
              <a:ext cx="1664" cy="1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34" name="Picture 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99999">
              <a:off x="70" y="157"/>
              <a:ext cx="1904" cy="98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016000"/>
            <a:ext cx="8140700" cy="26035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300" smtClean="0">
                <a:sym typeface="Gill Sans" charset="0"/>
              </a:rPr>
              <a:t>Building Machines for  Engagement in Science</a:t>
            </a:r>
          </a:p>
        </p:txBody>
      </p:sp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2349500" y="7099300"/>
            <a:ext cx="8293100" cy="1866900"/>
            <a:chOff x="0" y="0"/>
            <a:chExt cx="5223" cy="1176"/>
          </a:xfrm>
        </p:grpSpPr>
        <p:sp>
          <p:nvSpPr>
            <p:cNvPr id="19462" name="Rectangle 5"/>
            <p:cNvSpPr>
              <a:spLocks/>
            </p:cNvSpPr>
            <p:nvPr/>
          </p:nvSpPr>
          <p:spPr bwMode="auto">
            <a:xfrm>
              <a:off x="0" y="0"/>
              <a:ext cx="5223" cy="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chemeClr val="tx1"/>
                  </a:solidFill>
                  <a:ea typeface="MS PGothic" pitchFamily="34" charset="-128"/>
                </a:rPr>
                <a:t>Brian Nord [FNAL] </a:t>
              </a:r>
            </a:p>
            <a:p>
              <a:r>
                <a:rPr lang="en-US" sz="3000">
                  <a:solidFill>
                    <a:schemeClr val="tx1"/>
                  </a:solidFill>
                  <a:ea typeface="MS PGothic" pitchFamily="34" charset="-128"/>
                </a:rPr>
                <a:t>QuarkNet and the Fermi Mars Rover System</a:t>
              </a:r>
            </a:p>
          </p:txBody>
        </p:sp>
        <p:sp>
          <p:nvSpPr>
            <p:cNvPr id="19463" name="Rectangle 6"/>
            <p:cNvSpPr>
              <a:spLocks/>
            </p:cNvSpPr>
            <p:nvPr/>
          </p:nvSpPr>
          <p:spPr bwMode="auto">
            <a:xfrm>
              <a:off x="671" y="832"/>
              <a:ext cx="4024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>
                  <a:solidFill>
                    <a:schemeClr val="tx1"/>
                  </a:solidFill>
                  <a:ea typeface="MS PGothic" pitchFamily="34" charset="-128"/>
                </a:rPr>
                <a:t>[ </a:t>
              </a:r>
              <a:r>
                <a:rPr lang="en-US" sz="3000" i="1">
                  <a:solidFill>
                    <a:schemeClr val="tx1"/>
                  </a:solidFill>
                  <a:ea typeface="MS PGothic" pitchFamily="34" charset="-128"/>
                  <a:hlinkClick r:id="rId5"/>
                </a:rPr>
                <a:t>nord@fnal.gov</a:t>
              </a:r>
              <a:r>
                <a:rPr lang="en-US" sz="3000">
                  <a:solidFill>
                    <a:schemeClr val="tx1"/>
                  </a:solidFill>
                  <a:ea typeface="MS PGothic" pitchFamily="34" charset="-128"/>
                </a:rPr>
                <a:t> ]</a:t>
              </a:r>
            </a:p>
          </p:txBody>
        </p:sp>
      </p:grpSp>
      <p:sp>
        <p:nvSpPr>
          <p:cNvPr id="19460" name="Rectangle 8"/>
          <p:cNvSpPr>
            <a:spLocks/>
          </p:cNvSpPr>
          <p:nvPr/>
        </p:nvSpPr>
        <p:spPr bwMode="auto">
          <a:xfrm>
            <a:off x="304800" y="3810000"/>
            <a:ext cx="7937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l"/>
            <a:r>
              <a:rPr lang="en-US" sz="5300">
                <a:solidFill>
                  <a:schemeClr val="tx1"/>
                </a:solidFill>
                <a:ea typeface="MS PGothic" pitchFamily="34" charset="-128"/>
              </a:rPr>
              <a:t>Inspiring and Teaching Future Thinkers and Makers</a:t>
            </a:r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 rot="10800000" flipH="1">
            <a:off x="317500" y="3821113"/>
            <a:ext cx="7924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1000" y="7239000"/>
            <a:ext cx="4567238" cy="2481263"/>
            <a:chOff x="0" y="0"/>
            <a:chExt cx="2877" cy="1562"/>
          </a:xfrm>
        </p:grpSpPr>
        <p:pic>
          <p:nvPicPr>
            <p:cNvPr id="34820" name="Picture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20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2"/>
            <p:cNvSpPr>
              <a:spLocks/>
            </p:cNvSpPr>
            <p:nvPr/>
          </p:nvSpPr>
          <p:spPr bwMode="auto">
            <a:xfrm>
              <a:off x="1372" y="967"/>
              <a:ext cx="1505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MS PGothic" pitchFamily="34" charset="-128"/>
                </a:rPr>
                <a:t>Carl Sagan</a:t>
              </a:r>
            </a:p>
          </p:txBody>
        </p:sp>
      </p:grpSp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15938"/>
            <a:ext cx="5308600" cy="720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Oval 5"/>
          <p:cNvSpPr>
            <a:spLocks/>
          </p:cNvSpPr>
          <p:nvPr/>
        </p:nvSpPr>
        <p:spPr bwMode="auto">
          <a:xfrm>
            <a:off x="7226300" y="3924300"/>
            <a:ext cx="1270000" cy="1270000"/>
          </a:xfrm>
          <a:prstGeom prst="ellipse">
            <a:avLst/>
          </a:prstGeom>
          <a:noFill/>
          <a:ln w="50800">
            <a:solidFill>
              <a:srgbClr val="F3EB00">
                <a:alpha val="59999"/>
              </a:srgbClr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4713" y="-17463"/>
            <a:ext cx="15582901" cy="977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10566400" y="4483100"/>
            <a:ext cx="1927225" cy="4191000"/>
            <a:chOff x="0" y="0"/>
            <a:chExt cx="1214" cy="2640"/>
          </a:xfrm>
        </p:grpSpPr>
        <p:sp>
          <p:nvSpPr>
            <p:cNvPr id="36866" name="Oval 2"/>
            <p:cNvSpPr>
              <a:spLocks/>
            </p:cNvSpPr>
            <p:nvPr/>
          </p:nvSpPr>
          <p:spPr bwMode="auto">
            <a:xfrm>
              <a:off x="0" y="0"/>
              <a:ext cx="800" cy="800"/>
            </a:xfrm>
            <a:prstGeom prst="ellipse">
              <a:avLst/>
            </a:prstGeom>
            <a:noFill/>
            <a:ln w="76200">
              <a:solidFill>
                <a:srgbClr val="FFFF33">
                  <a:alpha val="59999"/>
                </a:srgbClr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latin typeface="Gill Sans" charset="0"/>
                <a:ea typeface="ヒラギノ角ゴ ProN W3" charset="0"/>
                <a:sym typeface="Gill Sans" charset="0"/>
              </a:endParaRPr>
            </a:p>
          </p:txBody>
        </p:sp>
        <p:sp>
          <p:nvSpPr>
            <p:cNvPr id="2" name="Rectangle 3"/>
            <p:cNvSpPr>
              <a:spLocks/>
            </p:cNvSpPr>
            <p:nvPr/>
          </p:nvSpPr>
          <p:spPr bwMode="auto">
            <a:xfrm>
              <a:off x="411" y="2184"/>
              <a:ext cx="803" cy="456"/>
            </a:xfrm>
            <a:prstGeom prst="rect">
              <a:avLst/>
            </a:prstGeom>
            <a:solidFill>
              <a:schemeClr val="accent1">
                <a:alpha val="8980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>
                      <a:alpha val="89803"/>
                    </a:srgb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chemeClr val="tx1"/>
                  </a:solidFill>
                  <a:ea typeface="MS PGothic" pitchFamily="34" charset="-128"/>
                </a:rPr>
                <a:t>Earth</a:t>
              </a:r>
            </a:p>
          </p:txBody>
        </p:sp>
        <p:sp>
          <p:nvSpPr>
            <p:cNvPr id="36870" name="Line 4"/>
            <p:cNvSpPr>
              <a:spLocks noChangeShapeType="1"/>
            </p:cNvSpPr>
            <p:nvPr/>
          </p:nvSpPr>
          <p:spPr bwMode="auto">
            <a:xfrm>
              <a:off x="515" y="803"/>
              <a:ext cx="234" cy="1401"/>
            </a:xfrm>
            <a:prstGeom prst="line">
              <a:avLst/>
            </a:prstGeom>
            <a:noFill/>
            <a:ln w="50800">
              <a:solidFill>
                <a:srgbClr val="FFFF33">
                  <a:alpha val="59999"/>
                </a:srgb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-2108200" y="8645525"/>
            <a:ext cx="65024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Harman Smith and Laura Generosa (nee Berwin)</a:t>
            </a:r>
          </a:p>
          <a:p>
            <a:r>
              <a:rPr lang="en-US" sz="2400"/>
              <a:t> NASA's Jet Propulsion Laboratory</a:t>
            </a:r>
          </a:p>
          <a:p>
            <a:r>
              <a:rPr lang="en-US" sz="1800"/>
              <a:t> http://upload.wikimedia.org/wikipedia/commons/c/c2/Solar_sys.jpg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3"/>
          <p:cNvGrpSpPr>
            <a:grpSpLocks/>
          </p:cNvGrpSpPr>
          <p:nvPr/>
        </p:nvGrpSpPr>
        <p:grpSpPr bwMode="auto">
          <a:xfrm>
            <a:off x="2698750" y="-42863"/>
            <a:ext cx="7607300" cy="9772651"/>
            <a:chOff x="0" y="0"/>
            <a:chExt cx="4792" cy="6156"/>
          </a:xfrm>
        </p:grpSpPr>
        <p:pic>
          <p:nvPicPr>
            <p:cNvPr id="38914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92" cy="6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3" t="14815" r="18210" b="32098"/>
            <a:stretch>
              <a:fillRect/>
            </a:stretch>
          </p:blipFill>
          <p:spPr bwMode="auto">
            <a:xfrm>
              <a:off x="2938" y="4525"/>
              <a:ext cx="1670" cy="1481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endParaRPr lang="en-US" smtClean="0">
              <a:sym typeface="Gill Sans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797300"/>
            <a:ext cx="10464800" cy="14351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ym typeface="Gill Sans" charset="0"/>
              </a:rPr>
              <a:t>Pop Science and Modern Culture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1798638"/>
            <a:ext cx="92075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1"/>
          <p:cNvSpPr txBox="1">
            <a:spLocks noChangeArrowheads="1"/>
          </p:cNvSpPr>
          <p:nvPr/>
        </p:nvSpPr>
        <p:spPr bwMode="auto">
          <a:xfrm>
            <a:off x="177800" y="8229600"/>
            <a:ext cx="4419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l" eaLnBrk="1" hangingPunct="1"/>
            <a:r>
              <a:rPr lang="en-US"/>
              <a:t>Example 1: Ironman </a:t>
            </a:r>
            <a:r>
              <a:rPr lang="en-US" sz="2400"/>
              <a:t>(Marvel Comics)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endParaRPr lang="en-US" dirty="0" smtClean="0">
              <a:sym typeface="Gill Sans" charset="0"/>
            </a:endParaRP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489200"/>
            <a:ext cx="117983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5"/>
          <p:cNvSpPr txBox="1">
            <a:spLocks noChangeArrowheads="1"/>
          </p:cNvSpPr>
          <p:nvPr/>
        </p:nvSpPr>
        <p:spPr bwMode="auto">
          <a:xfrm>
            <a:off x="177800" y="8229600"/>
            <a:ext cx="9448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algn="l" eaLnBrk="1" hangingPunct="1"/>
            <a:r>
              <a:rPr lang="en-US"/>
              <a:t>Example 2: </a:t>
            </a:r>
            <a:r>
              <a:rPr lang="en-US" i="1"/>
              <a:t>Contact</a:t>
            </a:r>
            <a:endParaRPr lang="en-US"/>
          </a:p>
          <a:p>
            <a:pPr algn="l" eaLnBrk="1" hangingPunct="1"/>
            <a:r>
              <a:rPr lang="en-US" sz="2400"/>
              <a:t>(Film, 1997, based on book by Carl Sagan)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698500" y="3365500"/>
            <a:ext cx="11607800" cy="330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5000" smtClean="0">
                <a:sym typeface="Gill Sans" charset="0"/>
              </a:rPr>
              <a:t>Machines, Science and Project Development</a:t>
            </a:r>
            <a:br>
              <a:rPr lang="en-US" sz="5000" smtClean="0">
                <a:sym typeface="Gill Sans" charset="0"/>
              </a:rPr>
            </a:br>
            <a:r>
              <a:rPr lang="en-US" sz="4100" smtClean="0">
                <a:sym typeface="Gill Sans" charset="0"/>
              </a:rPr>
              <a:t>Bridging Pop Culture and the Scientific Method</a:t>
            </a:r>
            <a:br>
              <a:rPr lang="en-US" sz="4100" smtClean="0">
                <a:sym typeface="Gill Sans" charset="0"/>
              </a:rPr>
            </a:br>
            <a:endParaRPr lang="en-US" sz="4400" smtClean="0"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Machines bring together science analysis and project development.</a:t>
            </a:r>
          </a:p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open-ended explorations uniquely exercise many skills needed to be a scientist in the future.</a:t>
            </a:r>
          </a:p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Machine-based science projects bring modern science within reach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3876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/>
          <a:stretch>
            <a:fillRect/>
          </a:stretch>
        </p:blipFill>
        <p:spPr bwMode="auto">
          <a:xfrm>
            <a:off x="2692400" y="4229100"/>
            <a:ext cx="7620000" cy="387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/>
          </p:cNvSpPr>
          <p:nvPr/>
        </p:nvSpPr>
        <p:spPr bwMode="auto">
          <a:xfrm>
            <a:off x="2717800" y="4622800"/>
            <a:ext cx="5067300" cy="774700"/>
          </a:xfrm>
          <a:prstGeom prst="rect">
            <a:avLst/>
          </a:prstGeom>
          <a:noFill/>
          <a:ln w="50800">
            <a:solidFill>
              <a:srgbClr val="D90B00"/>
            </a:solidFill>
            <a:prstDash val="sysDot"/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>
              <a:latin typeface="Gill Sans" charset="0"/>
              <a:ea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-videos-msl-20120622-curiosity20120622-642.mov" descr="/Users/bnord/Downloads/mars_rover_quarknet_20130731_v0.ppt_media/-videos-msl-20120622-curiosity20120622-642.mov">
            <a:hlinkClick r:id="" action="ppaction://media"/>
          </p:cNvPr>
          <p:cNvPicPr>
            <a:picLocks noChangeAspect="1" noChangeArrowheads="1"/>
          </p:cNvPicPr>
          <p:nvPr>
            <a:quickTime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838200"/>
            <a:ext cx="13055601" cy="734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389313" y="8369300"/>
            <a:ext cx="62261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/>
              <a:t>7 Minutes of Terror (by JPL)</a:t>
            </a:r>
          </a:p>
          <a:p>
            <a:pPr eaLnBrk="1" hangingPunct="1"/>
            <a:r>
              <a:rPr lang="en-US" sz="1800"/>
              <a:t>http://www.jpl.nasa.gov/video/index.php?id=1090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5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5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177800"/>
            <a:ext cx="10464800" cy="143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" charset="0"/>
              </a:rPr>
              <a:t>Two Teams, One Planet, </a:t>
            </a:r>
            <a:br>
              <a:rPr lang="en-US" dirty="0" smtClean="0">
                <a:sym typeface="Gill Sans" charset="0"/>
              </a:rPr>
            </a:br>
            <a:r>
              <a:rPr lang="en-US" dirty="0" smtClean="0">
                <a:sym typeface="Gill Sans" charset="0"/>
              </a:rPr>
              <a:t>One Mission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r>
              <a:rPr lang="en-US" dirty="0" smtClean="0">
                <a:sym typeface="Gill Sans" charset="0"/>
              </a:rPr>
              <a:t>Two teams compete to</a:t>
            </a:r>
          </a:p>
          <a:p>
            <a:pPr marL="1333500" lvl="1" eaLnBrk="1" hangingPunct="1">
              <a:buFont typeface="Gill Sans" charset="0"/>
              <a:buChar char="•"/>
              <a:defRPr/>
            </a:pPr>
            <a:r>
              <a:rPr lang="en-US" dirty="0" smtClean="0">
                <a:sym typeface="Gill Sans" charset="0"/>
              </a:rPr>
              <a:t>land rover</a:t>
            </a:r>
          </a:p>
          <a:p>
            <a:pPr marL="1333500" lvl="1" eaLnBrk="1" hangingPunct="1">
              <a:buFont typeface="Gill Sans" charset="0"/>
              <a:buChar char="•"/>
              <a:defRPr/>
            </a:pPr>
            <a:r>
              <a:rPr lang="en-US" dirty="0" smtClean="0">
                <a:sym typeface="Gill Sans" charset="0"/>
              </a:rPr>
              <a:t>operate rover and on-board science instruments</a:t>
            </a:r>
          </a:p>
          <a:p>
            <a:pPr marL="1333500" lvl="1" eaLnBrk="1" hangingPunct="1">
              <a:buFont typeface="Gill Sans" charset="0"/>
              <a:buChar char="•"/>
              <a:defRPr/>
            </a:pPr>
            <a:r>
              <a:rPr lang="en-US" dirty="0" smtClean="0">
                <a:sym typeface="Gill Sans" charset="0"/>
              </a:rPr>
              <a:t>perform science analysis </a:t>
            </a: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1270000" y="1460500"/>
            <a:ext cx="10464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700">
                <a:solidFill>
                  <a:schemeClr val="tx1"/>
                </a:solidFill>
                <a:ea typeface="MS PGothic" pitchFamily="34" charset="-128"/>
              </a:rPr>
              <a:t>A Mars Exploration Challenge</a:t>
            </a:r>
          </a:p>
        </p:txBody>
      </p:sp>
      <p:pic>
        <p:nvPicPr>
          <p:cNvPr id="4710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2293">
            <a:off x="10428288" y="987425"/>
            <a:ext cx="2489200" cy="1231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300" y="10160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193800" y="152400"/>
            <a:ext cx="10464800" cy="14351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" charset="0"/>
              </a:rPr>
              <a:t>Simulate Dark Energy Camera</a:t>
            </a:r>
          </a:p>
        </p:txBody>
      </p:sp>
      <p:pic>
        <p:nvPicPr>
          <p:cNvPr id="481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42293">
            <a:off x="8243888" y="415925"/>
            <a:ext cx="2489200" cy="12319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ym typeface="Gill Sans" charset="0"/>
              </a:rPr>
              <a:t>Your Mission to Mars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70000" y="1600200"/>
            <a:ext cx="10464800" cy="7518400"/>
          </a:xfrm>
        </p:spPr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Establish Mission Goals</a:t>
            </a:r>
          </a:p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Team up by Mission Module</a:t>
            </a:r>
          </a:p>
          <a:p>
            <a:pPr marL="1778000" lvl="2" eaLnBrk="1" hangingPunct="1">
              <a:buFont typeface="Gill Sans" charset="0"/>
              <a:buChar char="•"/>
              <a:defRPr/>
            </a:pPr>
            <a:r>
              <a:rPr lang="en-US" sz="3000" smtClean="0">
                <a:sym typeface="Gill Sans" charset="0"/>
              </a:rPr>
              <a:t>Science and Sensor Design/Choices</a:t>
            </a:r>
          </a:p>
          <a:p>
            <a:pPr marL="1778000" lvl="2" eaLnBrk="1" hangingPunct="1">
              <a:buFont typeface="Gill Sans" charset="0"/>
              <a:buChar char="•"/>
              <a:defRPr/>
            </a:pPr>
            <a:r>
              <a:rPr lang="en-US" sz="3000" smtClean="0">
                <a:sym typeface="Gill Sans" charset="0"/>
              </a:rPr>
              <a:t>Rover Engineering</a:t>
            </a:r>
          </a:p>
          <a:p>
            <a:pPr marL="1778000" lvl="2" eaLnBrk="1" hangingPunct="1">
              <a:buFont typeface="Gill Sans" charset="0"/>
              <a:buChar char="•"/>
              <a:defRPr/>
            </a:pPr>
            <a:r>
              <a:rPr lang="en-US" sz="3000" smtClean="0">
                <a:sym typeface="Gill Sans" charset="0"/>
              </a:rPr>
              <a:t>Control Software Development</a:t>
            </a:r>
          </a:p>
          <a:p>
            <a:pPr marL="1778000" lvl="2" eaLnBrk="1" hangingPunct="1">
              <a:buFont typeface="Gill Sans" charset="0"/>
              <a:buChar char="•"/>
              <a:defRPr/>
            </a:pPr>
            <a:r>
              <a:rPr lang="en-US" sz="3000" smtClean="0">
                <a:sym typeface="Gill Sans" charset="0"/>
              </a:rPr>
              <a:t>Entry, Descent and Landing</a:t>
            </a:r>
          </a:p>
          <a:p>
            <a:pPr marL="1778000" lvl="2" eaLnBrk="1" hangingPunct="1">
              <a:buFont typeface="Gill Sans" charset="0"/>
              <a:buChar char="•"/>
              <a:defRPr/>
            </a:pPr>
            <a:r>
              <a:rPr lang="en-US" sz="3000" smtClean="0">
                <a:sym typeface="Gill Sans" charset="0"/>
              </a:rPr>
              <a:t>Planetary Environment Simulation</a:t>
            </a:r>
          </a:p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Design a mission </a:t>
            </a:r>
          </a:p>
          <a:p>
            <a:pPr marL="889000" eaLnBrk="1" hangingPunct="1">
              <a:buFont typeface="Gill Sans" charset="0"/>
              <a:buChar char="•"/>
              <a:defRPr/>
            </a:pPr>
            <a:r>
              <a:rPr lang="en-US" smtClean="0">
                <a:sym typeface="Gill Sans" charset="0"/>
              </a:rPr>
              <a:t>Construct Rover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ym typeface="Gill Sans" charset="0"/>
              </a:rPr>
              <a:t>Additional Acknowledgments/Credits</a:t>
            </a:r>
            <a:endParaRPr lang="en-US" dirty="0">
              <a:sym typeface="Gill San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ill Sans" charset="0"/>
              <a:buChar char="•"/>
              <a:defRPr/>
            </a:pPr>
            <a:r>
              <a:rPr lang="en-US" dirty="0" smtClean="0">
                <a:sym typeface="Gill Sans" charset="0"/>
              </a:rPr>
              <a:t>Slide 1: </a:t>
            </a:r>
            <a:r>
              <a:rPr lang="en-US" u="sng" dirty="0" smtClean="0">
                <a:sym typeface="Gill Sans" charset="0"/>
              </a:rPr>
              <a:t>http</a:t>
            </a:r>
            <a:r>
              <a:rPr lang="en-US" u="sng" dirty="0">
                <a:sym typeface="Gill Sans" charset="0"/>
              </a:rPr>
              <a:t>://thebubblechamber.org/wp-content/uploads/2010/10/thinker.jpeg</a:t>
            </a:r>
            <a:endParaRPr lang="en-US" dirty="0">
              <a:sym typeface="Gill Sans" charset="0"/>
            </a:endParaRPr>
          </a:p>
          <a:p>
            <a:pPr>
              <a:buFont typeface="Gill Sans" charset="0"/>
              <a:buChar char="•"/>
              <a:defRPr/>
            </a:pPr>
            <a:endParaRPr lang="en-US" dirty="0">
              <a:sym typeface="Gill Sans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endParaRPr lang="en-US" smtClean="0">
              <a:sym typeface="Gill San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00" y="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endParaRPr lang="en-US" smtClean="0">
              <a:sym typeface="Gill Sans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4630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sym typeface="Gill Sans" charset="0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9000" eaLnBrk="1" hangingPunct="1">
              <a:buFont typeface="Gill Sans" charset="0"/>
              <a:buChar char="•"/>
              <a:defRPr/>
            </a:pPr>
            <a:endParaRPr lang="en-US" smtClean="0">
              <a:sym typeface="Gill Sans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3225" y="7938"/>
            <a:ext cx="13811250" cy="942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-317500" y="8534400"/>
            <a:ext cx="13639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 sz="2400"/>
              <a:t>Photo Illustration by Thierry Cohen/Danziger Gallery (via New York Times)</a:t>
            </a:r>
          </a:p>
          <a:p>
            <a:pPr eaLnBrk="1" hangingPunct="1"/>
            <a:r>
              <a:rPr lang="en-US" sz="1800"/>
              <a:t>http://www.nytimes.com/interactive/2013/02/03/magazine/look-stars.html?_r=0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540000" y="6019800"/>
            <a:ext cx="7924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/>
              <a:t>Los Angeles with the lights off.</a:t>
            </a: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2006600" y="7315200"/>
            <a:ext cx="8991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pitchFamily="1" charset="0"/>
                <a:ea typeface="ヒラギノ角ゴ ProN W3" pitchFamily="1" charset="-128"/>
                <a:sym typeface="Gill Sans" pitchFamily="1" charset="0"/>
              </a:defRPr>
            </a:lvl9pPr>
          </a:lstStyle>
          <a:p>
            <a:pPr eaLnBrk="1" hangingPunct="1"/>
            <a:r>
              <a:rPr lang="en-US"/>
              <a:t>Few ever see this in our modern age.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270000" y="2019300"/>
            <a:ext cx="10464800" cy="5715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Eight of every 10 kids born in the United States today will never experience a sky dark enough to see the Milky Way.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altLang="ja-JP" smtClean="0"/>
          </a:p>
          <a:p>
            <a:pPr marL="2806700" lvl="4" indent="0" eaLnBrk="1" hangingPunct="1"/>
            <a:r>
              <a:rPr lang="en-US" smtClean="0"/>
              <a:t>-- Paul Bogard via The Atlantic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1270000" y="3797300"/>
            <a:ext cx="10464800" cy="14351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Gill Sans" charset="0"/>
              </a:rPr>
              <a:t>Piercing the Veil and </a:t>
            </a:r>
            <a:br>
              <a:rPr lang="en-US" dirty="0" smtClean="0">
                <a:sym typeface="Gill Sans" charset="0"/>
              </a:rPr>
            </a:br>
            <a:r>
              <a:rPr lang="en-US" dirty="0" smtClean="0">
                <a:sym typeface="Gill Sans" charset="0"/>
              </a:rPr>
              <a:t>Modern Science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658813"/>
            <a:ext cx="9906000" cy="787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 rot="5400000">
            <a:off x="7848600" y="4443413"/>
            <a:ext cx="78740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300">
                <a:solidFill>
                  <a:schemeClr val="tx1"/>
                </a:solidFill>
                <a:ea typeface="MS PGothic" pitchFamily="34" charset="-128"/>
              </a:rPr>
              <a:t>Unknown, Camille Flammarion's L'Atmosphère: Météorologie Populaire (1888); Courtesy of Library of Congress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857500"/>
            <a:ext cx="1016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2"/>
          <p:cNvSpPr>
            <a:spLocks/>
          </p:cNvSpPr>
          <p:nvPr/>
        </p:nvSpPr>
        <p:spPr bwMode="auto">
          <a:xfrm>
            <a:off x="8102600" y="8718550"/>
            <a:ext cx="48641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500">
                <a:solidFill>
                  <a:schemeClr val="tx1"/>
                </a:solidFill>
                <a:ea typeface="MS PGothic" pitchFamily="34" charset="-128"/>
              </a:rPr>
              <a:t>First View of Earth from MoonNASA Lunar Orbiter 1</a:t>
            </a:r>
          </a:p>
          <a:p>
            <a:pPr algn="r"/>
            <a:r>
              <a:rPr lang="en-US" sz="1500">
                <a:solidFill>
                  <a:schemeClr val="tx1"/>
                </a:solidFill>
                <a:ea typeface="MS PGothic" pitchFamily="34" charset="-128"/>
              </a:rPr>
              <a:t>August 23, 1966</a:t>
            </a:r>
          </a:p>
          <a:p>
            <a:pPr algn="r"/>
            <a:r>
              <a:rPr lang="en-US" sz="1500" u="sng">
                <a:solidFill>
                  <a:schemeClr val="tx1"/>
                </a:solidFill>
                <a:ea typeface="MS PGothic" pitchFamily="34" charset="-128"/>
                <a:hlinkClick r:id="rId4"/>
              </a:rPr>
              <a:t>http://grin.hq.nasa.gov/ABSTRACTS/GPN-2000-001588.html</a:t>
            </a:r>
            <a:endParaRPr lang="en-US" sz="1500" u="sng">
              <a:solidFill>
                <a:schemeClr val="tx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AAAAAA"/>
      </a:accent3>
      <a:accent4>
        <a:srgbClr val="DADADA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33"/>
      </a:accent1>
      <a:accent2>
        <a:srgbClr val="333399"/>
      </a:accent2>
      <a:accent3>
        <a:srgbClr val="AAAAAA"/>
      </a:accent3>
      <a:accent4>
        <a:srgbClr val="DADADA"/>
      </a:accent4>
      <a:accent5>
        <a:srgbClr val="FFFFAD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Pages>0</Pages>
  <Words>555</Words>
  <Characters>0</Characters>
  <Application>Microsoft Office PowerPoint</Application>
  <PresentationFormat>Custom</PresentationFormat>
  <Lines>0</Lines>
  <Paragraphs>88</Paragraphs>
  <Slides>23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23</vt:i4>
      </vt:variant>
    </vt:vector>
  </HeadingPairs>
  <TitlesOfParts>
    <vt:vector size="47" baseType="lpstr">
      <vt:lpstr>Gill Sans</vt:lpstr>
      <vt:lpstr>ヒラギノ角ゴ ProN W3</vt:lpstr>
      <vt:lpstr>Arial</vt:lpstr>
      <vt:lpstr>MS PGothic</vt:lpstr>
      <vt:lpstr>Helvetica</vt:lpstr>
      <vt:lpstr>Lucida Grande</vt:lpstr>
      <vt:lpstr>Arial Bold</vt:lpstr>
      <vt:lpstr>Title &amp; Subtitle</vt:lpstr>
      <vt:lpstr>Title &amp; Bullets</vt:lpstr>
      <vt:lpstr>Title &amp; Bullets copy</vt:lpstr>
      <vt:lpstr>Bullets</vt:lpstr>
      <vt:lpstr>Blank</vt:lpstr>
      <vt:lpstr>Title - Top</vt:lpstr>
      <vt:lpstr>Title - Center</vt:lpstr>
      <vt:lpstr>Photo - Horizontal</vt:lpstr>
      <vt:lpstr>Photo - Horizontal Reflection</vt:lpstr>
      <vt:lpstr>Photo - Vertical</vt:lpstr>
      <vt:lpstr>Photo - Vertical Reflection</vt:lpstr>
      <vt:lpstr>Title, Bullets &amp; Photo</vt:lpstr>
      <vt:lpstr>Title &amp; Bullets - Left</vt:lpstr>
      <vt:lpstr>Title &amp; Bullets - Right</vt:lpstr>
      <vt:lpstr>Title &amp; Bullets - 2 Column</vt:lpstr>
      <vt:lpstr>Title &amp; Bullets copy 1</vt:lpstr>
      <vt:lpstr>Title &amp; Bullets copy 2</vt:lpstr>
      <vt:lpstr>Building Machines for  Engagement in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Piercing the Veil and  Modern 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 Science and Modern Culture</vt:lpstr>
      <vt:lpstr>PowerPoint Presentation</vt:lpstr>
      <vt:lpstr>PowerPoint Presentation</vt:lpstr>
      <vt:lpstr>Machines, Science and Project Development Bridging Pop Culture and the Scientific Method </vt:lpstr>
      <vt:lpstr>PowerPoint Presentation</vt:lpstr>
      <vt:lpstr>PowerPoint Presentation</vt:lpstr>
      <vt:lpstr>Two Teams, One Planet,  One Mission</vt:lpstr>
      <vt:lpstr>Simulate Dark Energy Camera</vt:lpstr>
      <vt:lpstr>Your Mission to Mars</vt:lpstr>
      <vt:lpstr>Additional Acknowledgments/Credits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Machines for  Engagement in Science</dc:title>
  <dc:creator>Elizabeth K. Quigg x2631 02549N</dc:creator>
  <cp:lastModifiedBy>Elizabeth K. Quigg x2631 02549N</cp:lastModifiedBy>
  <cp:revision>7</cp:revision>
  <dcterms:modified xsi:type="dcterms:W3CDTF">2013-08-07T15:03:23Z</dcterms:modified>
</cp:coreProperties>
</file>